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9"/>
  </p:notesMasterIdLst>
  <p:handoutMasterIdLst>
    <p:handoutMasterId r:id="rId10"/>
  </p:handoutMasterIdLst>
  <p:sldIdLst>
    <p:sldId id="281" r:id="rId2"/>
    <p:sldId id="282" r:id="rId3"/>
    <p:sldId id="283" r:id="rId4"/>
    <p:sldId id="284" r:id="rId5"/>
    <p:sldId id="286" r:id="rId6"/>
    <p:sldId id="287" r:id="rId7"/>
    <p:sldId id="285" r:id="rId8"/>
  </p:sldIdLst>
  <p:sldSz cx="9144000" cy="6858000" type="screen4x3"/>
  <p:notesSz cx="6870700" cy="97742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2427" autoAdjust="0"/>
  </p:normalViewPr>
  <p:slideViewPr>
    <p:cSldViewPr>
      <p:cViewPr>
        <p:scale>
          <a:sx n="87" d="100"/>
          <a:sy n="87" d="100"/>
        </p:scale>
        <p:origin x="123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65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285288"/>
            <a:ext cx="29765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29BB1D2-DD89-495C-AE9B-925E82018AB4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822664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765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0600" y="733425"/>
            <a:ext cx="48895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643438"/>
            <a:ext cx="5038725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 for at redigere teksttypografierne i masteren</a:t>
            </a:r>
          </a:p>
          <a:p>
            <a:pPr lvl="1"/>
            <a:r>
              <a:rPr lang="en-GB" noProof="0" smtClean="0"/>
              <a:t>Andet niveau</a:t>
            </a:r>
          </a:p>
          <a:p>
            <a:pPr lvl="2"/>
            <a:r>
              <a:rPr lang="en-GB" noProof="0" smtClean="0"/>
              <a:t>Tredje niveau</a:t>
            </a:r>
          </a:p>
          <a:p>
            <a:pPr lvl="3"/>
            <a:r>
              <a:rPr lang="en-GB" noProof="0" smtClean="0"/>
              <a:t>Fjerde niveau</a:t>
            </a:r>
          </a:p>
          <a:p>
            <a:pPr lvl="4"/>
            <a:r>
              <a:rPr lang="en-GB" noProof="0" smtClean="0"/>
              <a:t>Femte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285288"/>
            <a:ext cx="29765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A143D5F-F98D-4900-A1DD-DB57D23D8165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7855023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5BC9D-6FF0-4A95-A1FA-BE8565EB06A3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F20EB-3D31-4CA3-9C85-1CF9EDBE40F0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4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a-DK" noProof="0" smtClean="0"/>
              <a:t>Klik på ikonet for at tilføje et billede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BA84F-3AE3-414C-B7A3-1EB1331A4E1F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12CE6-B52C-46D0-9D59-AB085854B46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49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4A9FE-EAAF-4287-8BDD-A82838D51F58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61FB6-E9EB-4642-A588-0EAD0F93F6B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39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710C4-45F3-45BF-83B7-E59419E6F75C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B5842-924E-4250-85E7-A75937AB575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23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A0EAE-BDAB-4535-8DF6-BD063AEF7089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D1031-1131-4D38-B47C-C6AB6AC3E66A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606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6BABE-CA55-4456-A3D3-422FC8BE7C97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2637B-E048-49BF-86C3-4E25D55E77C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35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a-DK" noProof="0" smtClean="0"/>
              <a:t>Klik på ikonet for at tilføje et billede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a-DK" noProof="0" smtClean="0"/>
              <a:t>Klik på ikonet for at tilføje et billede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a-DK" noProof="0" smtClean="0"/>
              <a:t>Klik på ikonet for at tilføje et billede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4C9A5-1FA9-4C1B-8857-6C8B142A8F5B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57939-19E4-47B7-954F-5F8401ED7902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511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D2863-FA57-49E8-99BE-681B2991E595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D0C7E-3154-4F3E-B6A1-DEC894F03E3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511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46085-30E8-4850-8A06-8970457FF41B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1DEF3-76A3-4148-A4B2-52A36CB2F02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2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8243-B784-4D1C-9D81-F23D1732ADEC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EFA59-EC88-4FEE-B908-36F6D3EE5DC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9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EAB1F-70F7-4F5E-AF89-3E3FE77B51A5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69808-426D-4221-BEC2-051849F2CDD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94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A472-0B85-45F5-AB76-7F83E58E8A10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77409-57C2-4DF9-80DE-C7C459EA815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6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0FF59-15D7-4D33-9A56-8DB566284457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8866D-135F-4011-BB1D-945E57DB5AF0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27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69589-596F-442E-A11B-0CBBEB340B57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949F3-5E59-41F1-9C09-9CB9C0F9574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64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86E7-D123-4FCE-BC2A-929B554AF127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E078A-F3B6-4B44-8AFC-89266A7B24B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85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74463-528A-446D-A39E-BA0BCA252BD3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E2E6A-D6A0-4583-B198-6DDBFE6CAE8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90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a-DK" noProof="0" smtClean="0"/>
              <a:t>Klik på ikonet for at tilføje et billede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763EC-DA0F-4DBF-A55C-0BFF8D354182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B2C27-7593-4B31-9F26-CA5990D8D52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2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2" name="Title Placeholder 1"/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  <a:endParaRPr lang="en-US" altLang="da-DK" smtClean="0"/>
          </a:p>
        </p:txBody>
      </p:sp>
      <p:sp>
        <p:nvSpPr>
          <p:cNvPr id="1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  <a:endParaRPr lang="en-US" altLang="da-DK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 smtClean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5AB53662-2242-4B2B-8345-6E9285C2B0D8}" type="datetimeFigureOut">
              <a:rPr lang="en-US"/>
              <a:pPr>
                <a:defRPr/>
              </a:pPr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 dirty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F3E7A7-DE4A-4D29-81E6-4A1A60F257F7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5" r:id="rId12"/>
    <p:sldLayoutId id="2147483732" r:id="rId13"/>
    <p:sldLayoutId id="2147483736" r:id="rId14"/>
    <p:sldLayoutId id="2147483737" r:id="rId15"/>
    <p:sldLayoutId id="2147483733" r:id="rId16"/>
    <p:sldLayoutId id="2147483734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altLang="da-DK" smtClean="0"/>
              <a:t>Ophavsret på nettet</a:t>
            </a:r>
            <a:endParaRPr lang="da-DK" altLang="da-DK" sz="3200" smtClean="0"/>
          </a:p>
        </p:txBody>
      </p:sp>
      <p:sp>
        <p:nvSpPr>
          <p:cNvPr id="2051" name="Content Placeholder 3"/>
          <p:cNvSpPr>
            <a:spLocks noGrp="1"/>
          </p:cNvSpPr>
          <p:nvPr>
            <p:ph idx="1"/>
          </p:nvPr>
        </p:nvSpPr>
        <p:spPr>
          <a:xfrm>
            <a:off x="250825" y="2133600"/>
            <a:ext cx="8642350" cy="3810000"/>
          </a:xfrm>
        </p:spPr>
        <p:txBody>
          <a:bodyPr/>
          <a:lstStyle/>
          <a:p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Denne PP gør rede for danske regler</a:t>
            </a:r>
          </a:p>
          <a:p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Internationale regler er anderledes og ofte mere kompliceret</a:t>
            </a:r>
            <a:b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altLang="da-DK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Er cyberspace = ”det vilde vesten” hvor ingen regler gælder?</a:t>
            </a:r>
          </a:p>
          <a:p>
            <a:pPr lvl="1"/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Nej, da dansk lovgivning gælder</a:t>
            </a:r>
          </a:p>
          <a:p>
            <a:pPr lvl="1"/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Ja, da det ofte er svært at kontrollere / overvåge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684213" y="836613"/>
            <a:ext cx="8112125" cy="533400"/>
          </a:xfrm>
        </p:spPr>
        <p:txBody>
          <a:bodyPr rtlCol="0">
            <a:normAutofit fontScale="90000"/>
          </a:bodyPr>
          <a:lstStyle/>
          <a:p>
            <a:pPr algn="ctr" defTabSz="457207" fontAlgn="auto">
              <a:spcAft>
                <a:spcPts val="0"/>
              </a:spcAft>
              <a:defRPr/>
            </a:pPr>
            <a:r>
              <a:rPr lang="da-DK" altLang="da-DK" smtClean="0"/>
              <a:t>Hvornår er noget beskyttet?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11188" y="1557338"/>
            <a:ext cx="8151812" cy="4157662"/>
          </a:xfrm>
        </p:spPr>
        <p:txBody>
          <a:bodyPr rtlCol="0">
            <a:normAutofit lnSpcReduction="10000"/>
          </a:bodyPr>
          <a:lstStyle/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da-DK" altLang="da-DK" smtClean="0">
                <a:latin typeface="Arial" panose="020B0604020202020204" pitchFamily="34" charset="0"/>
                <a:cs typeface="Arial" panose="020B0604020202020204" pitchFamily="34" charset="0"/>
              </a:rPr>
              <a:t>Billede og tekst = skal betegnes som et ”værk”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da-DK" altLang="da-DK" smtClean="0">
                <a:latin typeface="Arial" panose="020B0604020202020204" pitchFamily="34" charset="0"/>
                <a:cs typeface="Arial" panose="020B0604020202020204" pitchFamily="34" charset="0"/>
              </a:rPr>
              <a:t>Hjemmeside = der skal ligge en skabende indsats bag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da-DK" altLang="da-DK" smtClean="0">
                <a:latin typeface="Arial" panose="020B0604020202020204" pitchFamily="34" charset="0"/>
                <a:cs typeface="Arial" panose="020B0604020202020204" pitchFamily="34" charset="0"/>
              </a:rPr>
              <a:t>Selv simple hjemmesider er beskyttet af ophavsretten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da-DK" altLang="da-DK" smtClean="0">
                <a:latin typeface="Arial" panose="020B0604020202020204" pitchFamily="34" charset="0"/>
                <a:cs typeface="Arial" panose="020B0604020202020204" pitchFamily="34" charset="0"/>
              </a:rPr>
              <a:t>Der kræves </a:t>
            </a:r>
            <a:r>
              <a:rPr lang="da-DK" altLang="da-DK" u="sng" smtClean="0">
                <a:latin typeface="Arial" panose="020B0604020202020204" pitchFamily="34" charset="0"/>
                <a:cs typeface="Arial" panose="020B0604020202020204" pitchFamily="34" charset="0"/>
              </a:rPr>
              <a:t>IKKE</a:t>
            </a:r>
            <a:r>
              <a:rPr lang="da-DK" altLang="da-DK" smtClean="0">
                <a:latin typeface="Arial" panose="020B0604020202020204" pitchFamily="34" charset="0"/>
                <a:cs typeface="Arial" panose="020B0604020202020204" pitchFamily="34" charset="0"/>
              </a:rPr>
              <a:t> en registrering for, at noget er beskyttet af ophavsretten</a:t>
            </a:r>
            <a:br>
              <a:rPr lang="da-DK" altLang="da-DK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altLang="da-DK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da-DK" altLang="da-DK" smtClean="0">
                <a:latin typeface="Arial" panose="020B0604020202020204" pitchFamily="34" charset="0"/>
                <a:cs typeface="Arial" panose="020B0604020202020204" pitchFamily="34" charset="0"/>
              </a:rPr>
              <a:t>Copyrightmærket © er </a:t>
            </a:r>
            <a:r>
              <a:rPr lang="da-DK" altLang="da-DK" u="sng" smtClean="0">
                <a:latin typeface="Arial" panose="020B0604020202020204" pitchFamily="34" charset="0"/>
                <a:cs typeface="Arial" panose="020B0604020202020204" pitchFamily="34" charset="0"/>
              </a:rPr>
              <a:t>IKKE</a:t>
            </a:r>
            <a:r>
              <a:rPr lang="da-DK" altLang="da-DK" smtClean="0">
                <a:latin typeface="Arial" panose="020B0604020202020204" pitchFamily="34" charset="0"/>
                <a:cs typeface="Arial" panose="020B0604020202020204" pitchFamily="34" charset="0"/>
              </a:rPr>
              <a:t> juridisk bindende:</a:t>
            </a:r>
          </a:p>
          <a:p>
            <a:pPr marL="742962" lvl="1" indent="-285755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da-DK" altLang="da-DK" smtClean="0">
                <a:latin typeface="Arial" panose="020B0604020202020204" pitchFamily="34" charset="0"/>
                <a:cs typeface="Arial" panose="020B0604020202020204" pitchFamily="34" charset="0"/>
              </a:rPr>
              <a:t>Alle kan i princippet bruge det</a:t>
            </a:r>
          </a:p>
          <a:p>
            <a:pPr marL="742962" lvl="1" indent="-285755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da-DK" altLang="da-DK" smtClean="0">
                <a:latin typeface="Arial" panose="020B0604020202020204" pitchFamily="34" charset="0"/>
                <a:cs typeface="Arial" panose="020B0604020202020204" pitchFamily="34" charset="0"/>
              </a:rPr>
              <a:t>Man bliver ikke registreret, hvis man anvender ©</a:t>
            </a:r>
          </a:p>
          <a:p>
            <a:pPr marL="742962" lvl="1" indent="-285755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da-DK" altLang="da-DK" smtClean="0">
                <a:latin typeface="Arial" panose="020B0604020202020204" pitchFamily="34" charset="0"/>
                <a:cs typeface="Arial" panose="020B0604020202020204" pitchFamily="34" charset="0"/>
              </a:rPr>
              <a:t>© angiver at man selv synes at ens tekst, billede eller hjemmeside skal være beskyttet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da-DK" altLang="da-DK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684213" y="908050"/>
            <a:ext cx="8112125" cy="533400"/>
          </a:xfrm>
        </p:spPr>
        <p:txBody>
          <a:bodyPr rtlCol="0">
            <a:normAutofit fontScale="90000"/>
          </a:bodyPr>
          <a:lstStyle/>
          <a:p>
            <a:pPr algn="ctr" defTabSz="457207" fontAlgn="auto">
              <a:spcAft>
                <a:spcPts val="0"/>
              </a:spcAft>
              <a:defRPr/>
            </a:pPr>
            <a:r>
              <a:rPr lang="da-DK" altLang="da-DK" dirty="0" smtClean="0"/>
              <a:t>Hvor lang tid gælder ophavsretten?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5536" y="2420888"/>
            <a:ext cx="8569325" cy="4014787"/>
          </a:xfrm>
        </p:spPr>
        <p:txBody>
          <a:bodyPr/>
          <a:lstStyle/>
          <a:p>
            <a:r>
              <a:rPr lang="da-DK" altLang="da-DK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Tekst (eks. digt på 2 linjer)</a:t>
            </a:r>
          </a:p>
          <a:p>
            <a:pPr lvl="1"/>
            <a:r>
              <a:rPr lang="da-DK" alt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70 år efter ophavsmanden er død</a:t>
            </a:r>
          </a:p>
          <a:p>
            <a:pPr lvl="1"/>
            <a:r>
              <a:rPr lang="da-DK" alt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Skal altid angive ophavsmandens navn</a:t>
            </a:r>
          </a:p>
          <a:p>
            <a:pPr lvl="1"/>
            <a:r>
              <a:rPr lang="da-DK" alt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Ophavsretten gælder også for brochure og reklamer man har købt</a:t>
            </a:r>
            <a:br>
              <a:rPr lang="da-DK" altLang="da-DK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alt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altLang="da-DK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Foto (alm. Foto)</a:t>
            </a:r>
          </a:p>
          <a:p>
            <a:pPr lvl="1"/>
            <a:r>
              <a:rPr lang="da-DK" alt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50 år fra billedet er taget (Billeder før 1970 er ikke beskyttet) </a:t>
            </a:r>
            <a:br>
              <a:rPr lang="da-DK" altLang="da-DK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alt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altLang="da-DK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Foto med ”skabende indsats”, grafisk billede og tegning</a:t>
            </a:r>
          </a:p>
          <a:p>
            <a:pPr lvl="1"/>
            <a:r>
              <a:rPr lang="da-DK" alt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70 år efter ophavsmanden er død</a:t>
            </a:r>
          </a:p>
          <a:p>
            <a:endParaRPr lang="da-DK" altLang="da-D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altLang="da-DK" smtClean="0"/>
              <a:t>Hvor lang tid gælder ophavsretten?</a:t>
            </a:r>
          </a:p>
        </p:txBody>
      </p:sp>
      <p:sp>
        <p:nvSpPr>
          <p:cNvPr id="10243" name="Pladsholder til indhold 2"/>
          <p:cNvSpPr>
            <a:spLocks noGrp="1"/>
          </p:cNvSpPr>
          <p:nvPr>
            <p:ph idx="1"/>
          </p:nvPr>
        </p:nvSpPr>
        <p:spPr>
          <a:xfrm>
            <a:off x="611188" y="1905000"/>
            <a:ext cx="8151812" cy="3810000"/>
          </a:xfrm>
        </p:spPr>
        <p:txBody>
          <a:bodyPr/>
          <a:lstStyle/>
          <a:p>
            <a:r>
              <a:rPr lang="da-DK" altLang="da-DK" sz="2400" u="sng" smtClean="0">
                <a:latin typeface="Arial" panose="020B0604020202020204" pitchFamily="34" charset="0"/>
                <a:cs typeface="Arial" panose="020B0604020202020204" pitchFamily="34" charset="0"/>
              </a:rPr>
              <a:t>Musik og lyd</a:t>
            </a:r>
          </a:p>
          <a:p>
            <a:pPr lvl="1"/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Tag evt. kontakt til Koda, som ”forvalter” musik</a:t>
            </a:r>
          </a:p>
          <a:p>
            <a:pPr lvl="1"/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Typisk betaler man en afgift</a:t>
            </a:r>
          </a:p>
          <a:p>
            <a:pPr lvl="1"/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Gælder 70 år efter ophavsmanden er død</a:t>
            </a:r>
          </a:p>
          <a:p>
            <a:pPr lvl="1"/>
            <a:endParaRPr lang="da-DK" altLang="da-DK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da-DK" altLang="da-DK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684213" y="692150"/>
            <a:ext cx="8112125" cy="533400"/>
          </a:xfrm>
        </p:spPr>
        <p:txBody>
          <a:bodyPr rtlCol="0">
            <a:normAutofit fontScale="90000"/>
          </a:bodyPr>
          <a:lstStyle/>
          <a:p>
            <a:pPr algn="ctr" defTabSz="457207" fontAlgn="auto">
              <a:spcAft>
                <a:spcPts val="0"/>
              </a:spcAft>
              <a:defRPr/>
            </a:pPr>
            <a:r>
              <a:rPr lang="da-DK" altLang="da-DK" smtClean="0"/>
              <a:t>Hyperlinks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5288" y="1484313"/>
            <a:ext cx="8367712" cy="4230687"/>
          </a:xfrm>
        </p:spPr>
        <p:txBody>
          <a:bodyPr/>
          <a:lstStyle/>
          <a:p>
            <a:r>
              <a:rPr lang="da-DK" altLang="da-DK" sz="1800" smtClean="0">
                <a:latin typeface="Arial" panose="020B0604020202020204" pitchFamily="34" charset="0"/>
                <a:cs typeface="Arial" panose="020B0604020202020204" pitchFamily="34" charset="0"/>
              </a:rPr>
              <a:t>Henvisningen til linket skal være loyalt og må ikke sættes i en krænkende sammenhæng som fx. "Se konkurrentens makværk ved at trykke her", ligesom man skal kunne se, at der er tale om en andens hjemmeside. </a:t>
            </a:r>
          </a:p>
          <a:p>
            <a:endParaRPr lang="da-DK" altLang="da-DK" sz="1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altLang="da-DK" sz="1800" smtClean="0">
                <a:latin typeface="Arial" panose="020B0604020202020204" pitchFamily="34" charset="0"/>
                <a:cs typeface="Arial" panose="020B0604020202020204" pitchFamily="34" charset="0"/>
              </a:rPr>
              <a:t>Ved benyttelse af linket skal man tydelig kunne se, at man nu befinder sig på en andens hjemmeside. Man skal altså passe på med at benytte "frame-teknologi", hvilket betyder at man ikke uden aftale må sætte hjemmesiden op så man tror at man stadigvæk befinder sig på samme hjemmeside </a:t>
            </a:r>
          </a:p>
          <a:p>
            <a:endParaRPr lang="da-DK" altLang="da-DK" sz="1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altLang="da-DK" sz="1800" smtClean="0">
                <a:latin typeface="Arial" panose="020B0604020202020204" pitchFamily="34" charset="0"/>
                <a:cs typeface="Arial" panose="020B0604020202020204" pitchFamily="34" charset="0"/>
              </a:rPr>
              <a:t>Generelt skal man også passe på med at benytte andres varemærker/logoer som link-objekt. logoet må alene tjene som link-knap og altså ikke anvendes som en del af en reklame. </a:t>
            </a:r>
          </a:p>
          <a:p>
            <a:endParaRPr lang="da-DK" altLang="da-DK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altLang="da-DK" smtClean="0"/>
              <a:t>Anden relevant lovgivning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750" y="1905000"/>
            <a:ext cx="8223250" cy="3810000"/>
          </a:xfrm>
        </p:spPr>
        <p:txBody>
          <a:bodyPr/>
          <a:lstStyle/>
          <a:p>
            <a:r>
              <a:rPr lang="da-DK" altLang="da-DK" sz="2400" u="sng" smtClean="0">
                <a:latin typeface="Arial" panose="020B0604020202020204" pitchFamily="34" charset="0"/>
                <a:cs typeface="Arial" panose="020B0604020202020204" pitchFamily="34" charset="0"/>
              </a:rPr>
              <a:t>Varemærkeloven</a:t>
            </a:r>
          </a:p>
          <a:p>
            <a:pPr lvl="1"/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Varemærker og logoer</a:t>
            </a:r>
          </a:p>
          <a:p>
            <a:pPr lvl="1"/>
            <a:endParaRPr lang="da-DK" altLang="da-DK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altLang="da-DK" sz="2400" u="sng" smtClean="0">
                <a:latin typeface="Arial" panose="020B0604020202020204" pitchFamily="34" charset="0"/>
                <a:cs typeface="Arial" panose="020B0604020202020204" pitchFamily="34" charset="0"/>
              </a:rPr>
              <a:t>Markedsføringsloven</a:t>
            </a:r>
          </a:p>
          <a:p>
            <a:pPr lvl="1"/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§1 om god markedsføringsskik</a:t>
            </a:r>
          </a:p>
          <a:p>
            <a:pPr lvl="1"/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Må ikke være vildledende eller nedsættende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altLang="da-DK" smtClean="0"/>
              <a:t>Konklusion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850" y="1905000"/>
            <a:ext cx="8439150" cy="3810000"/>
          </a:xfrm>
        </p:spPr>
        <p:txBody>
          <a:bodyPr/>
          <a:lstStyle/>
          <a:p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Tag </a:t>
            </a:r>
            <a:r>
              <a:rPr lang="da-DK" altLang="da-DK" sz="2400" u="sng" smtClean="0">
                <a:latin typeface="Arial" panose="020B0604020202020204" pitchFamily="34" charset="0"/>
                <a:cs typeface="Arial" panose="020B0604020202020204" pitchFamily="34" charset="0"/>
              </a:rPr>
              <a:t>ALTID</a:t>
            </a:r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 kontakt til ophavsmanden, selvom vedkommende kan være svær at opspore</a:t>
            </a:r>
          </a:p>
          <a:p>
            <a:endParaRPr lang="da-DK" altLang="da-DK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Hvis man ikke kan finde ophavsmanden, fritager det ikke en selv fra ansvaret</a:t>
            </a:r>
          </a:p>
          <a:p>
            <a:endParaRPr lang="da-DK" altLang="da-DK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altLang="da-DK" sz="2400" smtClean="0">
                <a:latin typeface="Arial" panose="020B0604020202020204" pitchFamily="34" charset="0"/>
                <a:cs typeface="Arial" panose="020B0604020202020204" pitchFamily="34" charset="0"/>
              </a:rPr>
              <a:t>Ophavsmanden bestemmer som udgangspunkt prisen for at benytte ”værket”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1689</TotalTime>
  <Words>316</Words>
  <Application>Microsoft Office PowerPoint</Application>
  <PresentationFormat>Skærmshow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4" baseType="lpstr">
      <vt:lpstr>Verdana</vt:lpstr>
      <vt:lpstr>ＭＳ Ｐゴシック</vt:lpstr>
      <vt:lpstr>Arial</vt:lpstr>
      <vt:lpstr>Century Gothic</vt:lpstr>
      <vt:lpstr>Wingdings 3</vt:lpstr>
      <vt:lpstr>Times New Roman</vt:lpstr>
      <vt:lpstr>Ion</vt:lpstr>
      <vt:lpstr>Ophavsret på nettet</vt:lpstr>
      <vt:lpstr>Hvornår er noget beskyttet?</vt:lpstr>
      <vt:lpstr>Hvor lang tid gælder ophavsretten?</vt:lpstr>
      <vt:lpstr>Hvor lang tid gælder ophavsretten?</vt:lpstr>
      <vt:lpstr>Hyperlinks</vt:lpstr>
      <vt:lpstr>Anden relevant lovgivning</vt:lpstr>
      <vt:lpstr>Konklusion</vt:lpstr>
    </vt:vector>
  </TitlesOfParts>
  <Company>Niels Brock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Niels Brock</dc:creator>
  <cp:lastModifiedBy>Søren Noah Nielsen</cp:lastModifiedBy>
  <cp:revision>161</cp:revision>
  <cp:lastPrinted>2004-02-16T07:29:45Z</cp:lastPrinted>
  <dcterms:created xsi:type="dcterms:W3CDTF">2007-09-26T16:11:33Z</dcterms:created>
  <dcterms:modified xsi:type="dcterms:W3CDTF">2017-10-29T09:02:33Z</dcterms:modified>
</cp:coreProperties>
</file>