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781AC-7EE1-470C-AA78-BFDC0F24316A}" type="datetimeFigureOut">
              <a:rPr lang="da-DK" smtClean="0"/>
              <a:t>08-12-2016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6668A-82AB-40FE-8F03-0102D3794E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4018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6668A-82AB-40FE-8F03-0102D3794E37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2534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7F4D-D55C-4809-A55B-5FEF724FB9E6}" type="datetime1">
              <a:rPr lang="da-DK" smtClean="0"/>
              <a:t>08-12-2016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- 2016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E289D6D-0170-40FA-AD7F-B453E94BD4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059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D816E-9336-42A3-A334-A6A3C4EDEFDE}" type="datetime1">
              <a:rPr lang="da-DK" smtClean="0"/>
              <a:t>08-12-2016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- 2016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9D6D-0170-40FA-AD7F-B453E94BD4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6435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EB52E-4F00-406A-AD2E-ED7CE1EC7FEC}" type="datetime1">
              <a:rPr lang="da-DK" smtClean="0"/>
              <a:t>08-12-2016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- 2016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9D6D-0170-40FA-AD7F-B453E94BD4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557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F3F7-FA9D-4B2A-816C-53D54BCDA0FA}" type="datetime1">
              <a:rPr lang="da-DK" smtClean="0"/>
              <a:t>08-12-2016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- 2016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9D6D-0170-40FA-AD7F-B453E94BD4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5691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A06B60EC-52B4-4307-AF7D-305DA7E4A320}" type="datetime1">
              <a:rPr lang="da-DK" smtClean="0"/>
              <a:t>08-12-2016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r>
              <a:rPr lang="da-DK" smtClean="0"/>
              <a:t>Søren Noah - 2016</a:t>
            </a:r>
            <a:endParaRPr lang="da-DK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E289D6D-0170-40FA-AD7F-B453E94BD4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1284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A150-1B40-4699-8030-B2B093B651FB}" type="datetime1">
              <a:rPr lang="da-DK" smtClean="0"/>
              <a:t>08-12-2016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- 2016</a:t>
            </a:r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9D6D-0170-40FA-AD7F-B453E94BD4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622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19262-9F6E-4172-8DBE-320BF98768B7}" type="datetime1">
              <a:rPr lang="da-DK" smtClean="0"/>
              <a:t>08-12-2016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- 2016</a:t>
            </a:r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9D6D-0170-40FA-AD7F-B453E94BD4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8415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D19DA-5A4E-41C4-B1BC-A62073D1F5EB}" type="datetime1">
              <a:rPr lang="da-DK" smtClean="0"/>
              <a:t>08-12-2016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- 2016</a:t>
            </a:r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9D6D-0170-40FA-AD7F-B453E94BD4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92880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A7436-2A9D-47F5-ADE4-9F3BEB7F7BA0}" type="datetime1">
              <a:rPr lang="da-DK" smtClean="0"/>
              <a:t>08-12-2016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- 2016</a:t>
            </a:r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9D6D-0170-40FA-AD7F-B453E94BD4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5376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DFBC-EAA9-4FF5-8BAF-FA87C2CBC136}" type="datetime1">
              <a:rPr lang="da-DK" smtClean="0"/>
              <a:t>08-12-2016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- 2016</a:t>
            </a:r>
            <a:endParaRPr lang="da-DK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9D6D-0170-40FA-AD7F-B453E94BD4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538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BB4C1-32B9-4FC7-B31C-D4AB6640C6B5}" type="datetime1">
              <a:rPr lang="da-DK" smtClean="0"/>
              <a:t>08-12-2016</a:t>
            </a:fld>
            <a:endParaRPr lang="da-DK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9D6D-0170-40FA-AD7F-B453E94BD4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954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09B47C25-DC9A-4B15-96FA-AFA52E94EB1B}" type="datetime1">
              <a:rPr lang="da-DK" smtClean="0"/>
              <a:t>08-12-2016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Søren Noah - 2016</a:t>
            </a:r>
            <a:endParaRPr lang="da-DK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E289D6D-0170-40FA-AD7F-B453E94BD4D0}" type="slidenum">
              <a:rPr lang="da-DK" smtClean="0"/>
              <a:t>‹nr.›</a:t>
            </a:fld>
            <a:endParaRPr lang="da-DK"/>
          </a:p>
        </p:txBody>
      </p:sp>
      <p:pic>
        <p:nvPicPr>
          <p:cNvPr id="10" name="Billede 9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27" b="29581"/>
          <a:stretch/>
        </p:blipFill>
        <p:spPr>
          <a:xfrm>
            <a:off x="9709876" y="123104"/>
            <a:ext cx="2294600" cy="664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757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http://www.datatilsynet.d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Lovstoffet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69848" y="4575933"/>
            <a:ext cx="7891272" cy="1069848"/>
          </a:xfrm>
        </p:spPr>
        <p:txBody>
          <a:bodyPr>
            <a:noAutofit/>
          </a:bodyPr>
          <a:lstStyle/>
          <a:p>
            <a:r>
              <a:rPr lang="da-DK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Loven om ophavsret (copyright)</a:t>
            </a:r>
          </a:p>
          <a:p>
            <a:r>
              <a:rPr lang="da-DK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Persondataloven</a:t>
            </a:r>
            <a:endParaRPr lang="da-DK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10135676" cy="365125"/>
          </a:xfrm>
        </p:spPr>
        <p:txBody>
          <a:bodyPr/>
          <a:lstStyle/>
          <a:p>
            <a:pPr algn="r"/>
            <a:r>
              <a:rPr lang="da-DK" dirty="0" smtClean="0"/>
              <a:t>Søren Noah - 2016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4919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Nyt i </a:t>
            </a:r>
            <a:r>
              <a:rPr lang="da-DK" dirty="0" smtClean="0"/>
              <a:t>2000 til nu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a-DK" dirty="0" smtClean="0"/>
              <a:t>Borgeren ”ejer” sine egne data</a:t>
            </a:r>
          </a:p>
          <a:p>
            <a:r>
              <a:rPr lang="da-DK" dirty="0" smtClean="0"/>
              <a:t>Borgeren har vidtgående ret til aktindsigt … ”hvad er der egentlig registreret om mig ?”</a:t>
            </a:r>
          </a:p>
          <a:p>
            <a:r>
              <a:rPr lang="da-DK" dirty="0" smtClean="0"/>
              <a:t>Ret til at få rettet eller slettet data, hvis det er rimeligt</a:t>
            </a:r>
          </a:p>
          <a:p>
            <a:r>
              <a:rPr lang="da-DK" dirty="0" smtClean="0"/>
              <a:t>Mere bevågenhed på området – ikke mindst </a:t>
            </a:r>
            <a:r>
              <a:rPr lang="da-DK" dirty="0" err="1" smtClean="0"/>
              <a:t>p.g.a</a:t>
            </a:r>
            <a:r>
              <a:rPr lang="da-DK" dirty="0" smtClean="0"/>
              <a:t>. IT, Internet </a:t>
            </a:r>
            <a:r>
              <a:rPr lang="da-DK" dirty="0" err="1" smtClean="0"/>
              <a:t>o.s.v</a:t>
            </a:r>
            <a:r>
              <a:rPr lang="da-DK" dirty="0" smtClean="0"/>
              <a:t>.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364224" y="1308847"/>
            <a:ext cx="4754880" cy="4863353"/>
          </a:xfrm>
        </p:spPr>
        <p:txBody>
          <a:bodyPr/>
          <a:lstStyle/>
          <a:p>
            <a:r>
              <a:rPr lang="da-DK" dirty="0"/>
              <a:t>Overvågning fra div. myndigheders side er blevet mindre </a:t>
            </a:r>
            <a:r>
              <a:rPr lang="da-DK" dirty="0" err="1"/>
              <a:t>tabu-belagt</a:t>
            </a:r>
            <a:r>
              <a:rPr lang="da-DK" dirty="0"/>
              <a:t> og </a:t>
            </a:r>
            <a:r>
              <a:rPr lang="da-DK" dirty="0" smtClean="0"/>
              <a:t>mere frit </a:t>
            </a:r>
            <a:r>
              <a:rPr lang="da-DK" dirty="0"/>
              <a:t>at forholde sig til</a:t>
            </a:r>
          </a:p>
          <a:p>
            <a:r>
              <a:rPr lang="da-DK" dirty="0" smtClean="0"/>
              <a:t>NSA og PET er blot et par af dem </a:t>
            </a:r>
            <a:r>
              <a:rPr lang="da-DK" dirty="0" smtClean="0">
                <a:sym typeface="Wingdings" panose="05000000000000000000" pitchFamily="2" charset="2"/>
              </a:rPr>
              <a:t></a:t>
            </a:r>
          </a:p>
          <a:p>
            <a:r>
              <a:rPr lang="da-DK" dirty="0" smtClean="0">
                <a:sym typeface="Wingdings" panose="05000000000000000000" pitchFamily="2" charset="2"/>
              </a:rPr>
              <a:t>Rundt omkring i verden er der organisationer, som holder øje med disse efterretningstjenester</a:t>
            </a:r>
          </a:p>
          <a:p>
            <a:r>
              <a:rPr lang="da-DK" dirty="0" smtClean="0">
                <a:sym typeface="Wingdings" panose="05000000000000000000" pitchFamily="2" charset="2"/>
              </a:rPr>
              <a:t>Og Edward </a:t>
            </a:r>
            <a:r>
              <a:rPr lang="da-DK" dirty="0" err="1" smtClean="0">
                <a:sym typeface="Wingdings" panose="05000000000000000000" pitchFamily="2" charset="2"/>
              </a:rPr>
              <a:t>Snowden</a:t>
            </a:r>
            <a:r>
              <a:rPr lang="da-DK" dirty="0" smtClean="0">
                <a:sym typeface="Wingdings" panose="05000000000000000000" pitchFamily="2" charset="2"/>
              </a:rPr>
              <a:t> kom med de endelige beviser …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- 2016</a:t>
            </a:r>
            <a:endParaRPr lang="da-DK"/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6769" y="4520453"/>
            <a:ext cx="4021232" cy="1517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95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datatilsynet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Datatilsynet er naturligvis underbemandet i forhold til udviklingen på nettet. De burde have 10-20 gange flere ansatte end de ca. 40 p.t.</a:t>
            </a:r>
          </a:p>
          <a:p>
            <a:r>
              <a:rPr lang="da-DK" dirty="0" smtClean="0"/>
              <a:t>Men vi skal være glade for dem alligevel:</a:t>
            </a:r>
          </a:p>
          <a:p>
            <a:pPr lvl="1"/>
            <a:r>
              <a:rPr lang="da-DK" dirty="0" smtClean="0"/>
              <a:t>Man kan klage til Datatilsynet, hvis man føler sig forkert behandlet</a:t>
            </a:r>
            <a:br>
              <a:rPr lang="da-DK" dirty="0" smtClean="0"/>
            </a:br>
            <a:endParaRPr lang="da-DK" dirty="0" smtClean="0"/>
          </a:p>
          <a:p>
            <a:pPr lvl="1"/>
            <a:r>
              <a:rPr lang="da-DK" dirty="0" smtClean="0"/>
              <a:t>Datatilsynet deltager i en del lovgivningsarbejde</a:t>
            </a:r>
          </a:p>
          <a:p>
            <a:pPr lvl="1"/>
            <a:r>
              <a:rPr lang="da-DK" dirty="0" smtClean="0"/>
              <a:t>Datatilsynet deltager i høringer</a:t>
            </a:r>
          </a:p>
          <a:p>
            <a:pPr lvl="1"/>
            <a:r>
              <a:rPr lang="da-DK" dirty="0" smtClean="0"/>
              <a:t>Datatilsynet træffer selv afgørelser i sager</a:t>
            </a:r>
          </a:p>
          <a:p>
            <a:pPr lvl="1"/>
            <a:r>
              <a:rPr lang="da-DK" dirty="0" smtClean="0"/>
              <a:t>Datatilsynet blander sig den offentlige debat i medierne</a:t>
            </a:r>
          </a:p>
          <a:p>
            <a:pPr lvl="1"/>
            <a:r>
              <a:rPr lang="da-DK" dirty="0" smtClean="0"/>
              <a:t>Datatilsynet er ”vagthunden” på dette område !</a:t>
            </a:r>
            <a:br>
              <a:rPr lang="da-DK" dirty="0" smtClean="0"/>
            </a:br>
            <a:endParaRPr lang="da-DK" dirty="0" smtClean="0"/>
          </a:p>
          <a:p>
            <a:pPr lvl="1"/>
            <a:r>
              <a:rPr lang="da-DK" dirty="0" smtClean="0">
                <a:hlinkClick r:id="rId2"/>
              </a:rPr>
              <a:t>www.datatilsynet.dk</a:t>
            </a:r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- 2016</a:t>
            </a:r>
            <a:endParaRPr lang="da-DK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882" y="4004086"/>
            <a:ext cx="1905000" cy="1143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8181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Ophavsret = copyright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 smtClean="0"/>
              <a:t>Loven skal </a:t>
            </a:r>
            <a:r>
              <a:rPr lang="da-DK" b="1" dirty="0" smtClean="0"/>
              <a:t>beskytte</a:t>
            </a:r>
            <a:r>
              <a:rPr lang="da-DK" dirty="0" smtClean="0"/>
              <a:t> ”ophavsmanden” til især ikke-fysiske ting (?) som f.eks.</a:t>
            </a:r>
            <a:br>
              <a:rPr lang="da-DK" dirty="0" smtClean="0"/>
            </a:br>
            <a:endParaRPr lang="da-DK" dirty="0" smtClean="0"/>
          </a:p>
          <a:p>
            <a:pPr lvl="1"/>
            <a:r>
              <a:rPr lang="da-DK" dirty="0" smtClean="0"/>
              <a:t>Musik</a:t>
            </a:r>
          </a:p>
          <a:p>
            <a:pPr lvl="1"/>
            <a:r>
              <a:rPr lang="da-DK" dirty="0" smtClean="0"/>
              <a:t>Tekster</a:t>
            </a:r>
          </a:p>
          <a:p>
            <a:pPr lvl="1"/>
            <a:r>
              <a:rPr lang="da-DK" dirty="0" smtClean="0"/>
              <a:t>Billeder (såvel fotos som ”håndlavet”)</a:t>
            </a:r>
          </a:p>
          <a:p>
            <a:pPr lvl="1"/>
            <a:r>
              <a:rPr lang="da-DK" dirty="0" smtClean="0"/>
              <a:t>Film</a:t>
            </a:r>
          </a:p>
          <a:p>
            <a:pPr lvl="1"/>
            <a:r>
              <a:rPr lang="da-DK" dirty="0" smtClean="0"/>
              <a:t>Bøger</a:t>
            </a:r>
          </a:p>
          <a:p>
            <a:pPr lvl="1"/>
            <a:r>
              <a:rPr lang="da-DK" dirty="0" smtClean="0"/>
              <a:t>Artikler </a:t>
            </a:r>
            <a:r>
              <a:rPr lang="da-DK" dirty="0" smtClean="0"/>
              <a:t>&amp; </a:t>
            </a:r>
            <a:r>
              <a:rPr lang="da-DK" dirty="0" smtClean="0"/>
              <a:t>aviser, magasiner </a:t>
            </a:r>
            <a:r>
              <a:rPr lang="da-DK" dirty="0" err="1" smtClean="0"/>
              <a:t>o.s.v</a:t>
            </a:r>
            <a:r>
              <a:rPr lang="da-DK" dirty="0" smtClean="0"/>
              <a:t>.</a:t>
            </a:r>
          </a:p>
          <a:p>
            <a:pPr lvl="1"/>
            <a:r>
              <a:rPr lang="da-DK" dirty="0" smtClean="0"/>
              <a:t>Software (programmer, spil m.v.)</a:t>
            </a:r>
          </a:p>
          <a:p>
            <a:pPr lvl="1"/>
            <a:r>
              <a:rPr lang="da-DK" dirty="0" smtClean="0"/>
              <a:t>Indhold på hjemmesider</a:t>
            </a:r>
          </a:p>
          <a:p>
            <a:pPr lvl="1"/>
            <a:r>
              <a:rPr lang="da-DK" dirty="0" smtClean="0"/>
              <a:t>Og meget andet …</a:t>
            </a:r>
            <a:br>
              <a:rPr lang="da-DK" dirty="0" smtClean="0"/>
            </a:br>
            <a:endParaRPr lang="da-DK" dirty="0" smtClean="0"/>
          </a:p>
          <a:p>
            <a:pPr lvl="1"/>
            <a:r>
              <a:rPr lang="da-DK" dirty="0" smtClean="0"/>
              <a:t>Ideer, designs og opfindelser kan man evt. ”tage </a:t>
            </a:r>
            <a:r>
              <a:rPr lang="da-DK" b="1" dirty="0" smtClean="0"/>
              <a:t>patent</a:t>
            </a:r>
            <a:r>
              <a:rPr lang="da-DK" dirty="0" smtClean="0"/>
              <a:t> på”. Man søger om det og skal betale for det. </a:t>
            </a:r>
            <a:r>
              <a:rPr lang="da-DK" dirty="0"/>
              <a:t>P</a:t>
            </a:r>
            <a:r>
              <a:rPr lang="da-DK" dirty="0" smtClean="0"/>
              <a:t>atentet gælder i en bestemt periode – så udløber ”eneretten”. Andre kan evt. betale sig fra at benytte ens patent kommercielt. Big business i adskillige brancher !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- 2016</a:t>
            </a:r>
            <a:endParaRPr lang="da-DK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8941" y="2990800"/>
            <a:ext cx="1939469" cy="18753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4024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Værkshøjde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Principielt hedder det, at for at kunne gøre krav på ophavsret, så skal ”tingen” (som måske ikke er en fysisk ting) have såkaldt ”</a:t>
            </a:r>
            <a:r>
              <a:rPr lang="da-DK" b="1" dirty="0" smtClean="0"/>
              <a:t>værks-højde</a:t>
            </a:r>
            <a:r>
              <a:rPr lang="da-DK" dirty="0" smtClean="0"/>
              <a:t>”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Det betyder, at for at det kan kaldes et ”værk” (a la </a:t>
            </a:r>
            <a:r>
              <a:rPr lang="da-DK" dirty="0" smtClean="0"/>
              <a:t>”kunstværk”), </a:t>
            </a:r>
            <a:r>
              <a:rPr lang="da-DK" dirty="0" smtClean="0"/>
              <a:t>så skal det have karakter af en </a:t>
            </a:r>
            <a:r>
              <a:rPr lang="da-DK" b="1" dirty="0" smtClean="0"/>
              <a:t>kreativ proces</a:t>
            </a:r>
            <a:r>
              <a:rPr lang="da-DK" dirty="0" smtClean="0"/>
              <a:t>. Der skal altså ligge lidt mere bag end et kameraskud i blinde eller tilfældig </a:t>
            </a:r>
            <a:r>
              <a:rPr lang="da-DK" dirty="0" err="1" smtClean="0"/>
              <a:t>klimpren</a:t>
            </a:r>
            <a:r>
              <a:rPr lang="da-DK" dirty="0" smtClean="0"/>
              <a:t> på guitaren …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PS: men det der ligner tilfældige ”klatter” på et lærred kan pludselig blive et (kunst)værk, hvis personen i forvejen er en kendt kunstner. Det er selvfølgelig en anelse paradoksalt. Så er der sandelig tale om ophavsret og det er mange penge værd </a:t>
            </a:r>
            <a:r>
              <a:rPr lang="da-DK" dirty="0" smtClean="0">
                <a:sym typeface="Wingdings" panose="05000000000000000000" pitchFamily="2" charset="2"/>
              </a:rPr>
              <a:t> 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- 2016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323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Eksempler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Jeg har tidligere haft ballade vedr. ophavsretten på disse områder omkring et </a:t>
            </a:r>
            <a:r>
              <a:rPr lang="da-DK" dirty="0" smtClean="0"/>
              <a:t>bestemt website</a:t>
            </a:r>
            <a:r>
              <a:rPr lang="da-DK" dirty="0" smtClean="0"/>
              <a:t>:</a:t>
            </a:r>
          </a:p>
          <a:p>
            <a:r>
              <a:rPr lang="da-DK" dirty="0" smtClean="0"/>
              <a:t>Artikler, interviews og anmeldelser om musikeren Kasper Winding</a:t>
            </a:r>
          </a:p>
          <a:p>
            <a:r>
              <a:rPr lang="da-DK" dirty="0" smtClean="0"/>
              <a:t>Billeder (fotos) af Kasper Winding. Fundet på nettet eller gennem </a:t>
            </a:r>
            <a:r>
              <a:rPr lang="da-DK" dirty="0" err="1" smtClean="0"/>
              <a:t>PolFoto</a:t>
            </a:r>
            <a:endParaRPr lang="da-DK" dirty="0" smtClean="0"/>
          </a:p>
          <a:p>
            <a:r>
              <a:rPr lang="da-DK" dirty="0" smtClean="0"/>
              <a:t>Musik af Kasper Winding i MP3</a:t>
            </a:r>
          </a:p>
          <a:p>
            <a:r>
              <a:rPr lang="da-DK" dirty="0" smtClean="0"/>
              <a:t>… der er altså faktisk nogen, der holder øje med det !!</a:t>
            </a:r>
            <a:endParaRPr lang="da-DK" dirty="0"/>
          </a:p>
        </p:txBody>
      </p:sp>
      <p:pic>
        <p:nvPicPr>
          <p:cNvPr id="6" name="Pladsholder til indhold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000" y="2093976"/>
            <a:ext cx="3197320" cy="22970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- 2016</a:t>
            </a:r>
            <a:endParaRPr lang="da-DK"/>
          </a:p>
        </p:txBody>
      </p:sp>
      <p:sp>
        <p:nvSpPr>
          <p:cNvPr id="7" name="Tekstfelt 6"/>
          <p:cNvSpPr txBox="1"/>
          <p:nvPr/>
        </p:nvSpPr>
        <p:spPr>
          <a:xfrm rot="626902">
            <a:off x="6749541" y="4532041"/>
            <a:ext cx="3098624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FFC000"/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Vores datter (Anne Katrine, her 7 år) går under </a:t>
            </a:r>
            <a:r>
              <a:rPr lang="da-DK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dæk-navnet</a:t>
            </a:r>
            <a:r>
              <a:rPr lang="da-DK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AK …</a:t>
            </a:r>
            <a:endParaRPr lang="da-DK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felt 7"/>
          <p:cNvSpPr txBox="1"/>
          <p:nvPr/>
        </p:nvSpPr>
        <p:spPr>
          <a:xfrm>
            <a:off x="9143994" y="4390998"/>
            <a:ext cx="2615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Foto: Søren Noah © </a:t>
            </a:r>
            <a:endParaRPr lang="da-DK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71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Kommercielt contra privat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Loven om ophavsret håndhæves mest i forhold til kommerciel brug/misbrug (f.eks. i </a:t>
            </a:r>
            <a:r>
              <a:rPr lang="da-DK" b="1" dirty="0" smtClean="0"/>
              <a:t>reklamer</a:t>
            </a:r>
            <a:r>
              <a:rPr lang="da-DK" dirty="0" smtClean="0"/>
              <a:t>). Så falder hammeren, hvis det bliver opdaget !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Til gengæld hører man næppe noget for at bruge et billede el.lign. i en dansk stil eller en </a:t>
            </a:r>
            <a:r>
              <a:rPr lang="da-DK" dirty="0" err="1" smtClean="0"/>
              <a:t>Powerpoint</a:t>
            </a:r>
            <a:r>
              <a:rPr lang="da-DK" dirty="0" smtClean="0"/>
              <a:t> til Afsætning …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MEN … er man i tvivl, så BØR man altså kontakte den person, som har ophavsretten. Og det er jo ikke altid helt </a:t>
            </a:r>
            <a:r>
              <a:rPr lang="da-DK" dirty="0" smtClean="0"/>
              <a:t>nemt at finde frem til vedkommende.</a:t>
            </a:r>
            <a:r>
              <a:rPr lang="da-DK" dirty="0" smtClean="0"/>
              <a:t/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Handler det om f.eks. </a:t>
            </a:r>
            <a:r>
              <a:rPr lang="da-DK" dirty="0"/>
              <a:t>m</a:t>
            </a:r>
            <a:r>
              <a:rPr lang="da-DK" dirty="0" smtClean="0"/>
              <a:t>usik, så skal man kontakte både KODA, komponist og evt. et pladeselskab … Men så kan man (måske) betale sig fra at benytte et stykke musik i en reklamefilm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- 2016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0653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Person</a:t>
            </a:r>
            <a:r>
              <a:rPr lang="da-DK" dirty="0" err="1" smtClean="0">
                <a:sym typeface="Wingdings" panose="05000000000000000000" pitchFamily="2" charset="2"/>
              </a:rPr>
              <a:t></a:t>
            </a:r>
            <a:r>
              <a:rPr lang="da-DK" dirty="0" err="1" smtClean="0"/>
              <a:t>data</a:t>
            </a:r>
            <a:r>
              <a:rPr lang="da-DK" dirty="0" err="1" smtClean="0">
                <a:sym typeface="Wingdings" panose="05000000000000000000" pitchFamily="2" charset="2"/>
              </a:rPr>
              <a:t></a:t>
            </a:r>
            <a:r>
              <a:rPr lang="da-DK" dirty="0" err="1" smtClean="0"/>
              <a:t>loven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Myndigheden og klageinstansen på området hedder </a:t>
            </a:r>
            <a:r>
              <a:rPr lang="da-DK" b="1" dirty="0" smtClean="0"/>
              <a:t>Datatilsynet</a:t>
            </a:r>
          </a:p>
          <a:p>
            <a:r>
              <a:rPr lang="da-DK" dirty="0" smtClean="0"/>
              <a:t>Indtil 2000 hed loven ”Registerloven” – og handlede om, hvordan og hvorledes det var tilladt at ”registrere” oplysninger om borgerne i div. </a:t>
            </a:r>
            <a:r>
              <a:rPr lang="da-DK" dirty="0"/>
              <a:t>r</a:t>
            </a:r>
            <a:r>
              <a:rPr lang="da-DK" dirty="0" smtClean="0"/>
              <a:t>egistre (kartoteker). Man snakkede i 80’erne og 90’erne meget om ”</a:t>
            </a:r>
            <a:r>
              <a:rPr lang="da-DK" dirty="0" smtClean="0"/>
              <a:t>register-samkøring</a:t>
            </a:r>
            <a:r>
              <a:rPr lang="da-DK" dirty="0" smtClean="0"/>
              <a:t>” – hvilket er </a:t>
            </a:r>
            <a:r>
              <a:rPr lang="da-DK" dirty="0" err="1" smtClean="0"/>
              <a:t>piece</a:t>
            </a:r>
            <a:r>
              <a:rPr lang="da-DK" dirty="0" smtClean="0"/>
              <a:t> </a:t>
            </a:r>
            <a:r>
              <a:rPr lang="da-DK" dirty="0" smtClean="0"/>
              <a:t>of </a:t>
            </a:r>
            <a:r>
              <a:rPr lang="da-DK" dirty="0" err="1" smtClean="0"/>
              <a:t>cake</a:t>
            </a:r>
            <a:r>
              <a:rPr lang="da-DK" dirty="0" smtClean="0"/>
              <a:t> med de digitale databaser !</a:t>
            </a:r>
            <a:r>
              <a:rPr lang="da-DK" dirty="0"/>
              <a:t/>
            </a:r>
            <a:br>
              <a:rPr lang="da-DK" dirty="0"/>
            </a:br>
            <a:endParaRPr lang="da-DK" dirty="0" smtClean="0"/>
          </a:p>
          <a:p>
            <a:r>
              <a:rPr lang="da-DK" dirty="0" smtClean="0"/>
              <a:t>Efter flere års forberedelse blev loven endelig ændret i 2000 og skiftede samtidig navn til ”Persondataloven” – bl.a. for at gøre navnet mere tidssvarende i forhold til begreber som </a:t>
            </a:r>
            <a:r>
              <a:rPr lang="da-DK" b="1" dirty="0" smtClean="0"/>
              <a:t>data</a:t>
            </a:r>
            <a:r>
              <a:rPr lang="da-DK" dirty="0" smtClean="0"/>
              <a:t>, </a:t>
            </a:r>
            <a:r>
              <a:rPr lang="da-DK" b="1" dirty="0" smtClean="0"/>
              <a:t>IT-udvikling &amp; Internettet </a:t>
            </a:r>
            <a:r>
              <a:rPr lang="da-DK" dirty="0" smtClean="0"/>
              <a:t>m.v.</a:t>
            </a:r>
          </a:p>
          <a:p>
            <a:r>
              <a:rPr lang="da-DK" dirty="0" smtClean="0"/>
              <a:t>Persondataloven er en dansk lovgivning, som beskytter borgerne ret godt. Hvis ellers loven bliver overholdt. Den gælder uanset om oplysningerne registreres på papir eller digitalt !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- 2016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965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Forskellige grader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 smtClean="0"/>
              <a:t>Person-oplysninger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a-DK" dirty="0"/>
              <a:t>Hvis det er nødvendigt må man gerne registrere</a:t>
            </a:r>
            <a:r>
              <a:rPr lang="da-DK" dirty="0" smtClean="0"/>
              <a:t>:</a:t>
            </a:r>
            <a:br>
              <a:rPr lang="da-DK" dirty="0" smtClean="0"/>
            </a:br>
            <a:endParaRPr lang="da-DK" dirty="0"/>
          </a:p>
          <a:p>
            <a:pPr lvl="1"/>
            <a:r>
              <a:rPr lang="da-DK" dirty="0"/>
              <a:t>Navn</a:t>
            </a:r>
          </a:p>
          <a:p>
            <a:pPr lvl="1"/>
            <a:r>
              <a:rPr lang="da-DK" dirty="0"/>
              <a:t>Adresse</a:t>
            </a:r>
          </a:p>
          <a:p>
            <a:pPr lvl="1"/>
            <a:r>
              <a:rPr lang="da-DK" dirty="0"/>
              <a:t>Telefonnummer</a:t>
            </a:r>
          </a:p>
          <a:p>
            <a:pPr lvl="1"/>
            <a:r>
              <a:rPr lang="da-DK" dirty="0"/>
              <a:t>E-mail</a:t>
            </a:r>
          </a:p>
          <a:p>
            <a:pPr lvl="1"/>
            <a:r>
              <a:rPr lang="da-DK" dirty="0"/>
              <a:t>Fødselsdato</a:t>
            </a:r>
          </a:p>
          <a:p>
            <a:pPr lvl="1"/>
            <a:r>
              <a:rPr lang="da-DK" dirty="0"/>
              <a:t>Erhverv/arbejde</a:t>
            </a:r>
          </a:p>
          <a:p>
            <a:pPr lvl="1"/>
            <a:r>
              <a:rPr lang="da-DK" dirty="0" smtClean="0"/>
              <a:t>Civilstand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a-DK" dirty="0" err="1" smtClean="0"/>
              <a:t>Person-følsomme</a:t>
            </a:r>
            <a:r>
              <a:rPr lang="da-DK" dirty="0" smtClean="0"/>
              <a:t> oplysninger</a:t>
            </a: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a-DK" dirty="0"/>
              <a:t>Man må normalt </a:t>
            </a:r>
            <a:r>
              <a:rPr lang="da-DK" b="1" dirty="0"/>
              <a:t>ikke</a:t>
            </a:r>
            <a:r>
              <a:rPr lang="da-DK" dirty="0"/>
              <a:t> registrere</a:t>
            </a:r>
            <a:r>
              <a:rPr lang="da-DK" dirty="0" smtClean="0"/>
              <a:t>:</a:t>
            </a:r>
            <a:br>
              <a:rPr lang="da-DK" dirty="0" smtClean="0"/>
            </a:br>
            <a:endParaRPr lang="da-DK" dirty="0"/>
          </a:p>
          <a:p>
            <a:pPr lvl="1"/>
            <a:r>
              <a:rPr lang="da-DK" dirty="0"/>
              <a:t>Hele CPR-nummeret</a:t>
            </a:r>
          </a:p>
          <a:p>
            <a:pPr lvl="1"/>
            <a:r>
              <a:rPr lang="da-DK" dirty="0"/>
              <a:t>Politiske holdninger</a:t>
            </a:r>
          </a:p>
          <a:p>
            <a:pPr lvl="1"/>
            <a:r>
              <a:rPr lang="da-DK" dirty="0"/>
              <a:t>Etnisk </a:t>
            </a:r>
            <a:r>
              <a:rPr lang="da-DK" dirty="0" smtClean="0"/>
              <a:t>tilhørsforhold, race, hudfarve </a:t>
            </a:r>
            <a:endParaRPr lang="da-DK" dirty="0"/>
          </a:p>
          <a:p>
            <a:pPr lvl="1"/>
            <a:r>
              <a:rPr lang="da-DK" dirty="0"/>
              <a:t>Seksuel orientering</a:t>
            </a:r>
          </a:p>
          <a:p>
            <a:pPr lvl="1"/>
            <a:r>
              <a:rPr lang="da-DK" dirty="0"/>
              <a:t>Religiøse forhold</a:t>
            </a:r>
          </a:p>
          <a:p>
            <a:pPr lvl="1"/>
            <a:r>
              <a:rPr lang="da-DK" dirty="0"/>
              <a:t>Straffeforhold</a:t>
            </a:r>
          </a:p>
          <a:p>
            <a:pPr lvl="1"/>
            <a:r>
              <a:rPr lang="da-DK" dirty="0"/>
              <a:t>Helbredsforhold/misbrug</a:t>
            </a:r>
          </a:p>
          <a:p>
            <a:pPr lvl="1"/>
            <a:r>
              <a:rPr lang="da-DK" dirty="0"/>
              <a:t>Økonomiske og sociale forhold</a:t>
            </a:r>
          </a:p>
          <a:p>
            <a:endParaRPr lang="da-DK" dirty="0"/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- 2016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562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Er det vigtigt 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069848" y="2121408"/>
            <a:ext cx="6532223" cy="4050792"/>
          </a:xfrm>
        </p:spPr>
        <p:txBody>
          <a:bodyPr/>
          <a:lstStyle/>
          <a:p>
            <a:r>
              <a:rPr lang="da-DK" dirty="0" smtClean="0"/>
              <a:t>Oplysninger kan misbruges, hvis de behandles forkert … og loven er lavet for at beskytte borgerne mod dette. Eksempler kunne være:</a:t>
            </a:r>
            <a:br>
              <a:rPr lang="da-DK" dirty="0" smtClean="0"/>
            </a:br>
            <a:endParaRPr lang="da-DK" dirty="0" smtClean="0"/>
          </a:p>
          <a:p>
            <a:pPr lvl="1"/>
            <a:r>
              <a:rPr lang="da-DK" dirty="0" smtClean="0"/>
              <a:t>Jobsøgning</a:t>
            </a:r>
          </a:p>
          <a:p>
            <a:pPr lvl="1"/>
            <a:r>
              <a:rPr lang="da-DK" dirty="0" smtClean="0"/>
              <a:t>Køb, reklamer, priser</a:t>
            </a:r>
          </a:p>
          <a:p>
            <a:pPr lvl="1"/>
            <a:r>
              <a:rPr lang="da-DK" dirty="0" smtClean="0"/>
              <a:t>Forsikring, banklån</a:t>
            </a:r>
          </a:p>
          <a:p>
            <a:pPr lvl="1"/>
            <a:r>
              <a:rPr lang="da-DK" dirty="0" smtClean="0"/>
              <a:t>Og meget mere …</a:t>
            </a:r>
            <a:br>
              <a:rPr lang="da-DK" dirty="0" smtClean="0"/>
            </a:br>
            <a:endParaRPr lang="da-DK" dirty="0" smtClean="0"/>
          </a:p>
          <a:p>
            <a:pPr lvl="1"/>
            <a:r>
              <a:rPr lang="da-DK" dirty="0" smtClean="0"/>
              <a:t>Og så er der al balladen på Internettet, som vi har set film om:  kriminalitet omkring folks identitet og penge !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- 2016</a:t>
            </a:r>
            <a:endParaRPr lang="da-DK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096" y="2220020"/>
            <a:ext cx="2882152" cy="28821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6648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Internettet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Internettet er jo en stor deltager i kampen om persondata … Hvert sekund suges der data op i en megastor data-støvsuger. Og det bliver hver dag mere og mere effektivt at UDNYTTE og sortere disse datamængder </a:t>
            </a:r>
            <a:r>
              <a:rPr lang="da-DK" dirty="0" err="1" smtClean="0"/>
              <a:t>v.h.a</a:t>
            </a:r>
            <a:r>
              <a:rPr lang="da-DK" dirty="0" smtClean="0"/>
              <a:t>. computere og </a:t>
            </a:r>
            <a:r>
              <a:rPr lang="da-DK" dirty="0" smtClean="0"/>
              <a:t>div. programmer</a:t>
            </a:r>
            <a:r>
              <a:rPr lang="da-DK" dirty="0" smtClean="0"/>
              <a:t/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Når vi </a:t>
            </a:r>
            <a:r>
              <a:rPr lang="da-DK" dirty="0" smtClean="0"/>
              <a:t>tror, noget </a:t>
            </a:r>
            <a:r>
              <a:rPr lang="da-DK" dirty="0" smtClean="0"/>
              <a:t>er gratis, så betaler vi faktisk (uden at tænke over det ?) for det alligevel. Og prisen er vores personlige data og oplysninger</a:t>
            </a:r>
          </a:p>
          <a:p>
            <a:r>
              <a:rPr lang="da-DK" dirty="0" smtClean="0"/>
              <a:t>Kendte eksempler er Google</a:t>
            </a:r>
            <a:r>
              <a:rPr lang="da-DK" dirty="0"/>
              <a:t> </a:t>
            </a:r>
            <a:r>
              <a:rPr lang="da-DK" dirty="0" smtClean="0"/>
              <a:t>og Facebook – men der er masser af andre</a:t>
            </a:r>
          </a:p>
          <a:p>
            <a:r>
              <a:rPr lang="da-DK" dirty="0" smtClean="0"/>
              <a:t>Datatilsynet har sammen med de andre EU-lande kørt hårde kampe med aktørerne på nettet. Men det er meget svært at få dem til at makke ret – for så bryder hele deres forretningsmodel jo sammen !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Søren Noah - 2016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397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ætype">
  <a:themeElements>
    <a:clrScheme name="Træ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ræ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æ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TM03090434[[fn=Trætype]]</Template>
  <TotalTime>363</TotalTime>
  <Words>521</Words>
  <Application>Microsoft Office PowerPoint</Application>
  <PresentationFormat>Widescreen</PresentationFormat>
  <Paragraphs>100</Paragraphs>
  <Slides>11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11</vt:i4>
      </vt:variant>
    </vt:vector>
  </HeadingPairs>
  <TitlesOfParts>
    <vt:vector size="18" baseType="lpstr">
      <vt:lpstr>Arial</vt:lpstr>
      <vt:lpstr>Calibri</vt:lpstr>
      <vt:lpstr>Rockwell</vt:lpstr>
      <vt:lpstr>Rockwell Condensed</vt:lpstr>
      <vt:lpstr>Times New Roman</vt:lpstr>
      <vt:lpstr>Wingdings</vt:lpstr>
      <vt:lpstr>Trætype</vt:lpstr>
      <vt:lpstr>Lovstoffet</vt:lpstr>
      <vt:lpstr>Ophavsret = copyright</vt:lpstr>
      <vt:lpstr>Værkshøjde</vt:lpstr>
      <vt:lpstr>Eksempler</vt:lpstr>
      <vt:lpstr>Kommercielt contra privat</vt:lpstr>
      <vt:lpstr>Persondataloven</vt:lpstr>
      <vt:lpstr>Forskellige grader</vt:lpstr>
      <vt:lpstr>Er det vigtigt ?</vt:lpstr>
      <vt:lpstr>Internettet</vt:lpstr>
      <vt:lpstr>Nyt i 2000 til nu</vt:lpstr>
      <vt:lpstr>datatilsynet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Lovstoffet</dc:title>
  <dc:creator>Søren Nielsen</dc:creator>
  <cp:lastModifiedBy>Søren Nielsen</cp:lastModifiedBy>
  <cp:revision>25</cp:revision>
  <dcterms:created xsi:type="dcterms:W3CDTF">2016-10-12T15:54:37Z</dcterms:created>
  <dcterms:modified xsi:type="dcterms:W3CDTF">2016-12-08T19:16:18Z</dcterms:modified>
</cp:coreProperties>
</file>