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26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0314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0362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1574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6381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582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4498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0852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920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6243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3067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677E9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BE77-B393-49C7-82B2-42ADD866A783}" type="datetimeFigureOut">
              <a:rPr lang="da-DK" smtClean="0"/>
              <a:t>20-11-2016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284C-AEB9-4B84-8AF8-A23BE9AB69D5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88" y="365125"/>
            <a:ext cx="825623" cy="8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oah2900.dk/hg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91555"/>
            <a:ext cx="9144000" cy="1161210"/>
          </a:xfrm>
        </p:spPr>
        <p:txBody>
          <a:bodyPr/>
          <a:lstStyle/>
          <a:p>
            <a:r>
              <a:rPr lang="da-D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Access</a:t>
            </a:r>
            <a:endParaRPr lang="da-D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064157"/>
            <a:ext cx="9144000" cy="541603"/>
          </a:xfrm>
        </p:spPr>
        <p:txBody>
          <a:bodyPr/>
          <a:lstStyle/>
          <a:p>
            <a:r>
              <a:rPr lang="da-DK" b="1" dirty="0" smtClean="0"/>
              <a:t>databaser</a:t>
            </a:r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986">
            <a:off x="643965" y="4143641"/>
            <a:ext cx="2082800" cy="222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38">
            <a:off x="9509125" y="4143641"/>
            <a:ext cx="2038910" cy="222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74" y="3920666"/>
            <a:ext cx="1761510" cy="201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7" y="5633782"/>
            <a:ext cx="216217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67" y="4143641"/>
            <a:ext cx="1241890" cy="124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5" y="-71720"/>
            <a:ext cx="19335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Databaser på Internet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Rigtig mange databaser er tilgængelige på Internettet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For manges vedkommende er det meningen, at alle vi almindelige mennesker skal gøre brug af dem (f.eks. </a:t>
            </a:r>
            <a:r>
              <a:rPr lang="da-DK" dirty="0" smtClean="0">
                <a:hlinkClick r:id="rId2"/>
              </a:rPr>
              <a:t>www.imdb.com</a:t>
            </a:r>
            <a:r>
              <a:rPr lang="da-DK" dirty="0" smtClean="0"/>
              <a:t> og Google)</a:t>
            </a:r>
          </a:p>
          <a:p>
            <a:r>
              <a:rPr lang="da-DK" dirty="0" smtClean="0"/>
              <a:t>Andre er det ikke meningen, at enhver skal kunne snage i …</a:t>
            </a:r>
          </a:p>
          <a:p>
            <a:pPr lvl="1"/>
            <a:r>
              <a:rPr lang="da-DK" dirty="0" smtClean="0"/>
              <a:t>Her kommer hackerne ind i </a:t>
            </a:r>
            <a:r>
              <a:rPr lang="da-DK" dirty="0" smtClean="0"/>
              <a:t>billedet …</a:t>
            </a:r>
            <a:endParaRPr lang="da-DK" dirty="0" smtClean="0"/>
          </a:p>
          <a:p>
            <a:pPr lvl="1"/>
            <a:r>
              <a:rPr lang="da-DK" dirty="0" smtClean="0"/>
              <a:t>Samt menneskelige fejl, som gør dem tilgængelige på nettet ved en fejl og uden at tænke </a:t>
            </a:r>
            <a:r>
              <a:rPr lang="da-DK" dirty="0" smtClean="0"/>
              <a:t>nok på </a:t>
            </a:r>
            <a:r>
              <a:rPr lang="da-DK" dirty="0" smtClean="0"/>
              <a:t>sikkerheden </a:t>
            </a:r>
            <a:r>
              <a:rPr lang="da-DK" dirty="0" smtClean="0"/>
              <a:t>…</a:t>
            </a:r>
            <a:br>
              <a:rPr lang="da-DK" dirty="0" smtClean="0"/>
            </a:br>
            <a:endParaRPr lang="da-DK" dirty="0" smtClean="0"/>
          </a:p>
          <a:p>
            <a:r>
              <a:rPr lang="da-DK" b="1" dirty="0" smtClean="0">
                <a:solidFill>
                  <a:srgbClr val="FF0000"/>
                </a:solidFill>
              </a:rPr>
              <a:t>Security</a:t>
            </a:r>
            <a:r>
              <a:rPr lang="da-DK" dirty="0" smtClean="0"/>
              <a:t> </a:t>
            </a:r>
            <a:r>
              <a:rPr lang="da-DK" b="1" dirty="0">
                <a:solidFill>
                  <a:srgbClr val="FF0000"/>
                </a:solidFill>
              </a:rPr>
              <a:t>er et varmt emne – og en kæmpe udfordring på nettet !!</a:t>
            </a:r>
          </a:p>
        </p:txBody>
      </p:sp>
    </p:spTree>
    <p:extLst>
      <p:ext uri="{BB962C8B-B14F-4D97-AF65-F5344CB8AC3E}">
        <p14:creationId xmlns:p14="http://schemas.microsoft.com/office/powerpoint/2010/main" val="222710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Big business 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2482" cy="4351338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Databasen</a:t>
            </a:r>
            <a:r>
              <a:rPr lang="da-DK" dirty="0" smtClean="0"/>
              <a:t> er et stærkt værktøj i virksomheder og organisationer </a:t>
            </a:r>
            <a:r>
              <a:rPr lang="da-DK" dirty="0" err="1" smtClean="0"/>
              <a:t>idag</a:t>
            </a:r>
            <a:r>
              <a:rPr lang="da-DK" dirty="0" smtClean="0"/>
              <a:t> </a:t>
            </a:r>
            <a:r>
              <a:rPr lang="da-DK" dirty="0" smtClean="0"/>
              <a:t>– data er virksomhedens guld. Mister man sine data, er det ligesom at blive slået hjem i Ludo … eller </a:t>
            </a:r>
            <a:r>
              <a:rPr lang="da-DK" dirty="0"/>
              <a:t>e</a:t>
            </a:r>
            <a:r>
              <a:rPr lang="da-DK" dirty="0" smtClean="0"/>
              <a:t>ndnu værre.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Et ”</a:t>
            </a:r>
            <a:r>
              <a:rPr lang="da-DK" b="1" dirty="0" smtClean="0">
                <a:solidFill>
                  <a:srgbClr val="FF0000"/>
                </a:solidFill>
              </a:rPr>
              <a:t>ERP-system</a:t>
            </a:r>
            <a:r>
              <a:rPr lang="da-DK" dirty="0" smtClean="0"/>
              <a:t>” </a:t>
            </a:r>
            <a:r>
              <a:rPr lang="da-DK" dirty="0" smtClean="0"/>
              <a:t>(Enterprise Ressource Management) er </a:t>
            </a:r>
            <a:r>
              <a:rPr lang="da-DK" dirty="0" smtClean="0"/>
              <a:t>en særlig firma-database med mange tabeller tilknyttet. Her gemmer man ALLE data af værdi, så de let kan findes og benyttes, når der er brug for </a:t>
            </a:r>
            <a:r>
              <a:rPr lang="da-DK" dirty="0" smtClean="0"/>
              <a:t>dem</a:t>
            </a:r>
          </a:p>
          <a:p>
            <a:r>
              <a:rPr lang="da-DK" dirty="0" smtClean="0"/>
              <a:t>Et ”</a:t>
            </a:r>
            <a:r>
              <a:rPr lang="da-DK" b="1" dirty="0" smtClean="0">
                <a:solidFill>
                  <a:srgbClr val="FF0000"/>
                </a:solidFill>
              </a:rPr>
              <a:t>CRM-system</a:t>
            </a:r>
            <a:r>
              <a:rPr lang="da-DK" dirty="0" smtClean="0"/>
              <a:t>” (Customer Relations Management) tager sig primært af at beholde og udbygge forholdet til kunderne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74402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Prøv selv 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Mit materiale til emnet om databaser finder du som sædvanlig på:</a:t>
            </a:r>
            <a:br>
              <a:rPr lang="da-DK" dirty="0"/>
            </a:br>
            <a:r>
              <a:rPr lang="da-DK" dirty="0">
                <a:hlinkClick r:id="rId2"/>
              </a:rPr>
              <a:t>www.noah2900.dk/hgweb</a:t>
            </a:r>
            <a:r>
              <a:rPr lang="da-DK" dirty="0"/>
              <a:t> &gt; </a:t>
            </a:r>
            <a:r>
              <a:rPr lang="da-DK" dirty="0" smtClean="0"/>
              <a:t>Databaser</a:t>
            </a:r>
            <a:br>
              <a:rPr lang="da-DK" dirty="0" smtClean="0"/>
            </a:br>
            <a:endParaRPr lang="da-DK" dirty="0"/>
          </a:p>
          <a:p>
            <a:r>
              <a:rPr lang="da-DK" dirty="0"/>
              <a:t>Her er dels mit eget </a:t>
            </a:r>
            <a:r>
              <a:rPr lang="da-DK" b="1" dirty="0">
                <a:solidFill>
                  <a:srgbClr val="FF0000"/>
                </a:solidFill>
              </a:rPr>
              <a:t>kompendium</a:t>
            </a:r>
            <a:r>
              <a:rPr lang="da-DK" dirty="0"/>
              <a:t> på 40 </a:t>
            </a:r>
            <a:r>
              <a:rPr lang="da-DK" dirty="0" smtClean="0"/>
              <a:t>sider, dels </a:t>
            </a:r>
            <a:r>
              <a:rPr lang="da-DK" dirty="0"/>
              <a:t>andre små-opgaver og links til yderligere </a:t>
            </a:r>
            <a:r>
              <a:rPr lang="da-DK" dirty="0" smtClean="0"/>
              <a:t>træning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Kompendiet giver mere forklaring på emner som datatyper, feltegenskaber, tricks og øvelser med forespørgsler – samt lidt om relationer og brevfletning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God </a:t>
            </a:r>
            <a:r>
              <a:rPr lang="da-DK" dirty="0" err="1" smtClean="0"/>
              <a:t>arbejdslyst</a:t>
            </a:r>
            <a:r>
              <a:rPr lang="da-DK" dirty="0" smtClean="0"/>
              <a:t> – og god fornøjelse ønsker Søren Noah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17" y="5214377"/>
            <a:ext cx="1948735" cy="1169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02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Databaser generelt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Bruges til at ”registrere” div. informationer – også kaldes DATA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Tidligere (før IT) gemte man informationerne i et </a:t>
            </a:r>
            <a:r>
              <a:rPr lang="da-DK" b="1" dirty="0" smtClean="0">
                <a:solidFill>
                  <a:srgbClr val="FF0000"/>
                </a:solidFill>
              </a:rPr>
              <a:t>kartotek</a:t>
            </a:r>
            <a:r>
              <a:rPr lang="da-DK" dirty="0" smtClean="0"/>
              <a:t> på </a:t>
            </a:r>
            <a:r>
              <a:rPr lang="da-DK" dirty="0" smtClean="0"/>
              <a:t>små papkort </a:t>
            </a:r>
            <a:r>
              <a:rPr lang="da-DK" dirty="0" err="1" smtClean="0"/>
              <a:t>o.lign</a:t>
            </a:r>
            <a:r>
              <a:rPr lang="da-DK" dirty="0" smtClean="0"/>
              <a:t>.</a:t>
            </a:r>
            <a:endParaRPr lang="da-DK" dirty="0" smtClean="0"/>
          </a:p>
          <a:p>
            <a:pPr lvl="1">
              <a:lnSpc>
                <a:spcPct val="120000"/>
              </a:lnSpc>
            </a:pPr>
            <a:r>
              <a:rPr lang="da-DK" dirty="0" smtClean="0"/>
              <a:t>Man kunne sagtens finde et enkelt papkort efter alfabetisk orden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Men det tog ofte lang tid at finde en masse papkort, som opfyldte de samme krav eller </a:t>
            </a:r>
            <a:r>
              <a:rPr lang="da-DK" b="1" dirty="0">
                <a:solidFill>
                  <a:srgbClr val="FF0000"/>
                </a:solidFill>
              </a:rPr>
              <a:t>kriterier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>
              <a:lnSpc>
                <a:spcPct val="120000"/>
              </a:lnSpc>
            </a:pPr>
            <a:r>
              <a:rPr lang="da-DK" dirty="0" smtClean="0"/>
              <a:t>Dette er blevet mange gange </a:t>
            </a:r>
            <a:r>
              <a:rPr lang="da-DK" b="1" dirty="0">
                <a:solidFill>
                  <a:srgbClr val="FF0000"/>
                </a:solidFill>
              </a:rPr>
              <a:t>lettere og hurtigere </a:t>
            </a:r>
            <a:r>
              <a:rPr lang="da-DK" dirty="0" smtClean="0"/>
              <a:t>med den digitale database på en computer !</a:t>
            </a:r>
          </a:p>
          <a:p>
            <a:pPr>
              <a:lnSpc>
                <a:spcPct val="120000"/>
              </a:lnSpc>
            </a:pPr>
            <a:r>
              <a:rPr lang="da-DK" b="1" dirty="0">
                <a:solidFill>
                  <a:srgbClr val="FF0000"/>
                </a:solidFill>
              </a:rPr>
              <a:t>Datatilsynet</a:t>
            </a:r>
            <a:r>
              <a:rPr lang="da-DK" dirty="0" smtClean="0"/>
              <a:t> er vores vagthund og </a:t>
            </a:r>
            <a:r>
              <a:rPr lang="da-DK" dirty="0" err="1" smtClean="0"/>
              <a:t>klage-instans</a:t>
            </a:r>
            <a:r>
              <a:rPr lang="da-DK" dirty="0" smtClean="0"/>
              <a:t> </a:t>
            </a:r>
            <a:r>
              <a:rPr lang="da-DK" dirty="0" smtClean="0"/>
              <a:t>i forhold til registrering af danskernes personlige oplysninger.</a:t>
            </a:r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24413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Kendte databaser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CPR-registeret over alle danske borgere</a:t>
            </a:r>
          </a:p>
          <a:p>
            <a:r>
              <a:rPr lang="da-DK" dirty="0" smtClean="0"/>
              <a:t>Bibliotekets bøger, plader m.v.</a:t>
            </a:r>
          </a:p>
          <a:p>
            <a:r>
              <a:rPr lang="da-DK" dirty="0" smtClean="0"/>
              <a:t>Firmaets lager med reservedele</a:t>
            </a:r>
          </a:p>
          <a:p>
            <a:r>
              <a:rPr lang="da-DK" dirty="0" smtClean="0"/>
              <a:t>Lægens database med patienter</a:t>
            </a:r>
          </a:p>
          <a:p>
            <a:r>
              <a:rPr lang="da-DK" dirty="0" smtClean="0"/>
              <a:t>RKI (</a:t>
            </a:r>
            <a:r>
              <a:rPr lang="da-DK" dirty="0" err="1" smtClean="0"/>
              <a:t>Rieber’s</a:t>
            </a:r>
            <a:r>
              <a:rPr lang="da-DK" dirty="0" smtClean="0"/>
              <a:t> sorte bog med dårlige betalere)</a:t>
            </a:r>
          </a:p>
          <a:p>
            <a:r>
              <a:rPr lang="da-DK" dirty="0" smtClean="0"/>
              <a:t>Google, Facebook og iTunes er også (kæmpestore) databaser</a:t>
            </a:r>
          </a:p>
          <a:p>
            <a:endParaRPr lang="da-DK" dirty="0"/>
          </a:p>
        </p:txBody>
      </p:sp>
      <p:pic>
        <p:nvPicPr>
          <p:cNvPr id="5" name="Pladsholder til indhold 3" descr="byggbautdragen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03065"/>
            <a:ext cx="4422058" cy="35400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kstfelt 2"/>
          <p:cNvSpPr txBox="1"/>
          <p:nvPr/>
        </p:nvSpPr>
        <p:spPr>
          <a:xfrm>
            <a:off x="838200" y="5755341"/>
            <a:ext cx="442205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/>
              <a:t>Gammeldags database = kartotek med papkort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06510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Databasen’s</a:t>
            </a:r>
            <a:r>
              <a:rPr lang="da-DK" dirty="0" smtClean="0"/>
              <a:t> 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9265" y="1690688"/>
            <a:ext cx="11228437" cy="4486275"/>
          </a:xfrm>
        </p:spPr>
        <p:txBody>
          <a:bodyPr>
            <a:normAutofit/>
          </a:bodyPr>
          <a:lstStyle/>
          <a:p>
            <a:r>
              <a:rPr lang="da-DK" dirty="0"/>
              <a:t>D</a:t>
            </a:r>
            <a:r>
              <a:rPr lang="da-DK" dirty="0" smtClean="0"/>
              <a:t>e dyrebare data ligger gemt i en såkaldt </a:t>
            </a:r>
            <a:r>
              <a:rPr lang="da-DK" b="1" dirty="0" smtClean="0">
                <a:solidFill>
                  <a:srgbClr val="FF0000"/>
                </a:solidFill>
              </a:rPr>
              <a:t>tabel</a:t>
            </a:r>
            <a:r>
              <a:rPr lang="da-DK" dirty="0" smtClean="0"/>
              <a:t> og </a:t>
            </a:r>
            <a:r>
              <a:rPr lang="da-DK" dirty="0"/>
              <a:t>er tastet ind i en bestemt orden. </a:t>
            </a:r>
            <a:r>
              <a:rPr lang="da-DK" dirty="0" smtClean="0"/>
              <a:t>Databasen består af:</a:t>
            </a:r>
            <a:br>
              <a:rPr lang="da-DK" dirty="0" smtClean="0"/>
            </a:br>
            <a:endParaRPr lang="da-DK" dirty="0" smtClean="0"/>
          </a:p>
          <a:p>
            <a:pPr lvl="1"/>
            <a:r>
              <a:rPr lang="da-DK" dirty="0" smtClean="0"/>
              <a:t>En eller flere tabeller (to tabeller kan forbindes med en såkaldt ”relation”)</a:t>
            </a:r>
          </a:p>
          <a:p>
            <a:pPr lvl="1"/>
            <a:r>
              <a:rPr lang="da-DK" dirty="0" smtClean="0"/>
              <a:t>En tabel består af ”</a:t>
            </a:r>
            <a:r>
              <a:rPr lang="da-DK" sz="2800" b="1" dirty="0">
                <a:solidFill>
                  <a:srgbClr val="FF0000"/>
                </a:solidFill>
              </a:rPr>
              <a:t>felter</a:t>
            </a:r>
            <a:r>
              <a:rPr lang="da-DK" dirty="0" smtClean="0"/>
              <a:t>” (f.eks. Fornavn, Efternavn, Adresse, </a:t>
            </a:r>
            <a:r>
              <a:rPr lang="da-DK" dirty="0" err="1"/>
              <a:t>P</a:t>
            </a:r>
            <a:r>
              <a:rPr lang="da-DK" dirty="0" err="1" smtClean="0"/>
              <a:t>ostnr</a:t>
            </a:r>
            <a:r>
              <a:rPr lang="da-DK" dirty="0" smtClean="0"/>
              <a:t>, By </a:t>
            </a:r>
            <a:r>
              <a:rPr lang="da-DK" dirty="0" err="1" smtClean="0"/>
              <a:t>o.lign</a:t>
            </a:r>
            <a:r>
              <a:rPr lang="da-DK" dirty="0" smtClean="0"/>
              <a:t>.)</a:t>
            </a:r>
          </a:p>
          <a:p>
            <a:pPr lvl="1"/>
            <a:r>
              <a:rPr lang="da-DK" dirty="0" smtClean="0"/>
              <a:t>Hvert felt har en ”</a:t>
            </a:r>
            <a:r>
              <a:rPr lang="da-DK" sz="2800" b="1" dirty="0">
                <a:solidFill>
                  <a:srgbClr val="FF0000"/>
                </a:solidFill>
              </a:rPr>
              <a:t>datatype</a:t>
            </a:r>
            <a:r>
              <a:rPr lang="da-DK" dirty="0" smtClean="0"/>
              <a:t>” (tekst, tal, hyperlink, dato, valuta m.fl.)</a:t>
            </a:r>
          </a:p>
          <a:p>
            <a:pPr lvl="1"/>
            <a:r>
              <a:rPr lang="da-DK" dirty="0" smtClean="0"/>
              <a:t>Hver datatype har forskellige ”</a:t>
            </a:r>
            <a:r>
              <a:rPr lang="da-DK" sz="2800" b="1" dirty="0" smtClean="0">
                <a:solidFill>
                  <a:srgbClr val="FF0000"/>
                </a:solidFill>
              </a:rPr>
              <a:t>felt-egenskaber</a:t>
            </a:r>
            <a:r>
              <a:rPr lang="da-DK" dirty="0" smtClean="0"/>
              <a:t>” (f.eks. en ”input-maske”)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lvl="1"/>
            <a:r>
              <a:rPr lang="da-DK" dirty="0" smtClean="0"/>
              <a:t>Når tabellen er oprettet (</a:t>
            </a:r>
            <a:r>
              <a:rPr lang="da-DK" dirty="0" err="1" smtClean="0"/>
              <a:t>designed</a:t>
            </a:r>
            <a:r>
              <a:rPr lang="da-DK" dirty="0" smtClean="0"/>
              <a:t>), så kan man begynde at </a:t>
            </a:r>
            <a:r>
              <a:rPr lang="da-DK" dirty="0" err="1" smtClean="0"/>
              <a:t>taste</a:t>
            </a:r>
            <a:r>
              <a:rPr lang="da-DK" dirty="0" smtClean="0"/>
              <a:t> data ind i den !</a:t>
            </a:r>
          </a:p>
          <a:p>
            <a:pPr lvl="1"/>
            <a:r>
              <a:rPr lang="da-DK" dirty="0" smtClean="0"/>
              <a:t>Hvis det f.eks. </a:t>
            </a:r>
            <a:r>
              <a:rPr lang="da-DK" dirty="0"/>
              <a:t>e</a:t>
            </a:r>
            <a:r>
              <a:rPr lang="da-DK" dirty="0" smtClean="0"/>
              <a:t>r en database med personer, så udgør hver person en såkaldt ”</a:t>
            </a:r>
            <a:r>
              <a:rPr lang="da-DK" sz="2800" b="1" dirty="0" smtClean="0">
                <a:solidFill>
                  <a:srgbClr val="FF0000"/>
                </a:solidFill>
              </a:rPr>
              <a:t>post</a:t>
            </a:r>
            <a:r>
              <a:rPr lang="da-DK" dirty="0" smtClean="0"/>
              <a:t>” – eller hvad der svarer til </a:t>
            </a:r>
            <a:r>
              <a:rPr lang="da-DK" dirty="0" err="1" smtClean="0"/>
              <a:t>eet</a:t>
            </a:r>
            <a:r>
              <a:rPr lang="da-DK" dirty="0" smtClean="0"/>
              <a:t> af de gammeldags papkort i et kartotek !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5502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Tabellen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727305"/>
            <a:ext cx="5181600" cy="150924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Tabellen ligner lidt et regneark med rækker og kolonner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6172200" y="1727305"/>
            <a:ext cx="5181600" cy="106101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Række = </a:t>
            </a:r>
            <a:r>
              <a:rPr lang="da-DK" dirty="0" smtClean="0"/>
              <a:t>en enkelt </a:t>
            </a:r>
            <a:r>
              <a:rPr lang="da-DK" b="1" dirty="0" smtClean="0">
                <a:solidFill>
                  <a:srgbClr val="FF0000"/>
                </a:solidFill>
              </a:rPr>
              <a:t>post</a:t>
            </a:r>
            <a:endParaRPr lang="da-DK" b="1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Kolonne = </a:t>
            </a:r>
            <a:r>
              <a:rPr lang="da-DK" dirty="0" smtClean="0"/>
              <a:t>alt indholdet i et </a:t>
            </a:r>
            <a:r>
              <a:rPr lang="da-DK" b="1" dirty="0">
                <a:solidFill>
                  <a:srgbClr val="FF0000"/>
                </a:solidFill>
              </a:rPr>
              <a:t>felt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7" name="Billede 6"/>
          <p:cNvPicPr/>
          <p:nvPr/>
        </p:nvPicPr>
        <p:blipFill>
          <a:blip r:embed="rId2"/>
          <a:srcRect r="12240" b="43220"/>
          <a:stretch>
            <a:fillRect/>
          </a:stretch>
        </p:blipFill>
        <p:spPr bwMode="auto">
          <a:xfrm>
            <a:off x="2270030" y="2886635"/>
            <a:ext cx="7438745" cy="3612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20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Formular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da-DK" dirty="0" smtClean="0"/>
              <a:t>Man kan sagtens </a:t>
            </a:r>
            <a:r>
              <a:rPr lang="da-DK" dirty="0" err="1" smtClean="0"/>
              <a:t>taste</a:t>
            </a:r>
            <a:r>
              <a:rPr lang="da-DK" dirty="0" smtClean="0"/>
              <a:t> nye data direkte ind i tabellen </a:t>
            </a:r>
          </a:p>
          <a:p>
            <a:r>
              <a:rPr lang="da-DK" dirty="0" smtClean="0"/>
              <a:t>Men det er langt lettere at gøre på en ”</a:t>
            </a:r>
            <a:r>
              <a:rPr lang="da-DK" b="1" dirty="0" smtClean="0">
                <a:solidFill>
                  <a:srgbClr val="FF0000"/>
                </a:solidFill>
              </a:rPr>
              <a:t>formular</a:t>
            </a:r>
            <a:r>
              <a:rPr lang="da-DK" dirty="0" smtClean="0"/>
              <a:t>”, som </a:t>
            </a:r>
            <a:r>
              <a:rPr lang="da-DK" dirty="0" smtClean="0"/>
              <a:t>oprettes</a:t>
            </a:r>
            <a:r>
              <a:rPr lang="da-DK" dirty="0" smtClean="0"/>
              <a:t> </a:t>
            </a:r>
            <a:r>
              <a:rPr lang="da-DK" dirty="0" smtClean="0"/>
              <a:t>meget let  &gt;&gt;&gt;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Nu ligner det pludselig lidt mere et enkelt ”</a:t>
            </a:r>
            <a:r>
              <a:rPr lang="da-DK" b="1" dirty="0">
                <a:solidFill>
                  <a:srgbClr val="FF0000"/>
                </a:solidFill>
              </a:rPr>
              <a:t>papkort</a:t>
            </a:r>
            <a:r>
              <a:rPr lang="da-DK" dirty="0" smtClean="0"/>
              <a:t>” i det gamle kartotek i små kasser</a:t>
            </a:r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50951"/>
            <a:ext cx="5181600" cy="345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kstfelt 5"/>
          <p:cNvSpPr txBox="1"/>
          <p:nvPr/>
        </p:nvSpPr>
        <p:spPr>
          <a:xfrm>
            <a:off x="6096000" y="5666439"/>
            <a:ext cx="5181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/>
              <a:t>Formularen viser indholdet af en enkelt ”post”</a:t>
            </a:r>
          </a:p>
          <a:p>
            <a:pPr algn="ctr"/>
            <a:r>
              <a:rPr lang="da-DK" sz="1600" dirty="0" smtClean="0"/>
              <a:t>- her er det en CD med bandet </a:t>
            </a:r>
            <a:r>
              <a:rPr lang="da-DK" sz="1600" dirty="0" err="1" smtClean="0"/>
              <a:t>Steely</a:t>
            </a:r>
            <a:r>
              <a:rPr lang="da-DK" sz="1600" dirty="0" smtClean="0"/>
              <a:t> Dan fra 1978 :-)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1051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Redskaber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”Sortering” og ”Simpel </a:t>
            </a:r>
            <a:r>
              <a:rPr lang="da-DK" dirty="0" smtClean="0">
                <a:solidFill>
                  <a:srgbClr val="FF0000"/>
                </a:solidFill>
              </a:rPr>
              <a:t>søgning”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Man kan meget let </a:t>
            </a:r>
            <a:r>
              <a:rPr lang="da-DK" b="1" dirty="0" smtClean="0">
                <a:solidFill>
                  <a:srgbClr val="FF0000"/>
                </a:solidFill>
              </a:rPr>
              <a:t>sortere</a:t>
            </a:r>
            <a:r>
              <a:rPr lang="da-DK" dirty="0" smtClean="0"/>
              <a:t> alle posterne i en bestemt en rækkefølge: stigende (123, abc </a:t>
            </a:r>
            <a:r>
              <a:rPr lang="da-DK" dirty="0" err="1" smtClean="0"/>
              <a:t>o.s.v</a:t>
            </a:r>
            <a:r>
              <a:rPr lang="da-DK" dirty="0" smtClean="0"/>
              <a:t>.) eller faldende </a:t>
            </a:r>
            <a:r>
              <a:rPr lang="da-DK" dirty="0" smtClean="0"/>
              <a:t>= omvendt rækkefølge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>
              <a:lnSpc>
                <a:spcPct val="120000"/>
              </a:lnSpc>
            </a:pPr>
            <a:r>
              <a:rPr lang="da-DK" dirty="0" smtClean="0"/>
              <a:t>Man kan f.eks. </a:t>
            </a:r>
            <a:r>
              <a:rPr lang="da-DK" b="1" dirty="0" smtClean="0">
                <a:solidFill>
                  <a:srgbClr val="FF0000"/>
                </a:solidFill>
              </a:rPr>
              <a:t>søge</a:t>
            </a:r>
            <a:r>
              <a:rPr lang="da-DK" dirty="0" smtClean="0"/>
              <a:t> efter enkelte ord og tal i en enkelt kolonne eller i alle kolonner </a:t>
            </a:r>
            <a:r>
              <a:rPr lang="da-DK" dirty="0" err="1" smtClean="0"/>
              <a:t>d.v.s</a:t>
            </a:r>
            <a:r>
              <a:rPr lang="da-DK" dirty="0" smtClean="0"/>
              <a:t>. i hele tabellen. Der stoppes så op ved </a:t>
            </a:r>
            <a:r>
              <a:rPr lang="da-DK" dirty="0" err="1" smtClean="0"/>
              <a:t>eet</a:t>
            </a:r>
            <a:r>
              <a:rPr lang="da-DK" dirty="0" smtClean="0"/>
              <a:t> resultat af gangen og man får ikke et samlet overblik, og det </a:t>
            </a:r>
            <a:r>
              <a:rPr lang="da-DK" dirty="0" smtClean="0"/>
              <a:t>er </a:t>
            </a:r>
            <a:r>
              <a:rPr lang="da-DK" dirty="0" smtClean="0"/>
              <a:t>ret </a:t>
            </a:r>
            <a:r>
              <a:rPr lang="da-DK" dirty="0" smtClean="0"/>
              <a:t>langsommeligt :-)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”Forespørgsel” </a:t>
            </a:r>
            <a:r>
              <a:rPr lang="da-DK" dirty="0" smtClean="0">
                <a:solidFill>
                  <a:srgbClr val="FF0000"/>
                </a:solidFill>
              </a:rPr>
              <a:t>med div. kriterier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a-DK" sz="2200" dirty="0" smtClean="0"/>
              <a:t>I en database med </a:t>
            </a:r>
            <a:r>
              <a:rPr lang="da-DK" sz="2200" dirty="0" smtClean="0"/>
              <a:t>mange personer </a:t>
            </a:r>
            <a:r>
              <a:rPr lang="da-DK" sz="2200" dirty="0" smtClean="0"/>
              <a:t>kan man meget let finde f.eks. </a:t>
            </a:r>
            <a:r>
              <a:rPr lang="da-DK" sz="2200" dirty="0"/>
              <a:t>a</a:t>
            </a:r>
            <a:r>
              <a:rPr lang="da-DK" sz="2200" dirty="0" smtClean="0"/>
              <a:t>lle mænd over 50 år i Odense, som har bil men ingen kone og ingen børn (hvis altså disse informationer er tilgængelige i databasen :-)</a:t>
            </a:r>
            <a:br>
              <a:rPr lang="da-DK" sz="2200" dirty="0" smtClean="0"/>
            </a:br>
            <a:endParaRPr lang="da-DK" sz="2200" dirty="0" smtClean="0"/>
          </a:p>
          <a:p>
            <a:pPr>
              <a:lnSpc>
                <a:spcPct val="120000"/>
              </a:lnSpc>
            </a:pPr>
            <a:r>
              <a:rPr lang="da-DK" sz="2200" dirty="0" smtClean="0"/>
              <a:t>Dette kaldes en </a:t>
            </a:r>
            <a:r>
              <a:rPr lang="da-DK" sz="2200" b="1" dirty="0" smtClean="0">
                <a:solidFill>
                  <a:srgbClr val="FF0000"/>
                </a:solidFill>
              </a:rPr>
              <a:t>forespørgsel</a:t>
            </a:r>
          </a:p>
          <a:p>
            <a:pPr>
              <a:lnSpc>
                <a:spcPct val="120000"/>
              </a:lnSpc>
            </a:pPr>
            <a:r>
              <a:rPr lang="da-DK" sz="2200" dirty="0" smtClean="0"/>
              <a:t>Man opstiller nogle kriterier, og så udvælges </a:t>
            </a:r>
            <a:r>
              <a:rPr lang="da-DK" sz="2200" dirty="0" smtClean="0"/>
              <a:t>de poster, som opfylder kriterierne</a:t>
            </a:r>
            <a:r>
              <a:rPr lang="da-DK" sz="2200" dirty="0" smtClean="0"/>
              <a:t> </a:t>
            </a:r>
            <a:r>
              <a:rPr lang="da-DK" sz="2200" dirty="0" smtClean="0"/>
              <a:t>og vises på en liste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65210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Rapport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Når man har ”kørt” en forespørgsel, så kan resultatet blive vist på en smart og pæn måde, som f.eks. </a:t>
            </a:r>
            <a:r>
              <a:rPr lang="da-DK" dirty="0"/>
              <a:t>e</a:t>
            </a:r>
            <a:r>
              <a:rPr lang="da-DK" dirty="0" smtClean="0"/>
              <a:t>gner sig til at blive printet ud på A4-papir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Dette kaldes en </a:t>
            </a:r>
            <a:r>
              <a:rPr lang="da-DK" b="1" dirty="0" smtClean="0">
                <a:solidFill>
                  <a:srgbClr val="FF0000"/>
                </a:solidFill>
              </a:rPr>
              <a:t>rapport</a:t>
            </a:r>
            <a:r>
              <a:rPr lang="da-DK" dirty="0" smtClean="0"/>
              <a:t> – og Access laver den næsten selv, meget hurtigt og meget let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r="17742"/>
          <a:stretch/>
        </p:blipFill>
        <p:spPr>
          <a:xfrm>
            <a:off x="6843252" y="2113963"/>
            <a:ext cx="4322146" cy="318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319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Primære nøgle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Access har ofte benyttet en lille nøgle som en form for logo</a:t>
            </a:r>
          </a:p>
          <a:p>
            <a:r>
              <a:rPr lang="da-DK" dirty="0" smtClean="0"/>
              <a:t>Det skyldes, at man kan tildele </a:t>
            </a:r>
            <a:r>
              <a:rPr lang="da-DK" dirty="0" err="1" smtClean="0"/>
              <a:t>eet</a:t>
            </a:r>
            <a:r>
              <a:rPr lang="da-DK" dirty="0" smtClean="0"/>
              <a:t> af felterne i tabellen den særlige </a:t>
            </a:r>
            <a:r>
              <a:rPr lang="da-DK" dirty="0" smtClean="0"/>
              <a:t>rolle</a:t>
            </a:r>
            <a:r>
              <a:rPr lang="da-DK" dirty="0" smtClean="0"/>
              <a:t> </a:t>
            </a:r>
            <a:r>
              <a:rPr lang="da-DK" dirty="0" smtClean="0"/>
              <a:t>at være ”</a:t>
            </a:r>
            <a:r>
              <a:rPr lang="da-DK" b="1" dirty="0" smtClean="0">
                <a:solidFill>
                  <a:srgbClr val="FF0000"/>
                </a:solidFill>
              </a:rPr>
              <a:t>primærnøgle</a:t>
            </a:r>
            <a:r>
              <a:rPr lang="da-DK" dirty="0" smtClean="0"/>
              <a:t>” – </a:t>
            </a:r>
            <a:r>
              <a:rPr lang="da-DK" dirty="0" err="1" smtClean="0"/>
              <a:t>d.v.s</a:t>
            </a:r>
            <a:r>
              <a:rPr lang="da-DK" dirty="0" smtClean="0"/>
              <a:t>. at indholdet af dette felt kan identificere samtlige poster fra hinanden, så de ikke forveksles !</a:t>
            </a:r>
            <a:br>
              <a:rPr lang="da-DK" dirty="0" smtClean="0"/>
            </a:br>
            <a:r>
              <a:rPr lang="da-DK" dirty="0" smtClean="0"/>
              <a:t> </a:t>
            </a:r>
          </a:p>
          <a:p>
            <a:r>
              <a:rPr lang="da-DK" dirty="0" smtClean="0"/>
              <a:t>En god idé kan være at lave et felt, som </a:t>
            </a:r>
            <a:r>
              <a:rPr lang="da-DK" dirty="0" smtClean="0"/>
              <a:t>blot kaldes </a:t>
            </a:r>
            <a:r>
              <a:rPr lang="da-DK" dirty="0" smtClean="0"/>
              <a:t>ID og så giver man dette felt datatypen ”</a:t>
            </a:r>
            <a:r>
              <a:rPr lang="da-DK" b="1" dirty="0">
                <a:solidFill>
                  <a:srgbClr val="FF0000"/>
                </a:solidFill>
              </a:rPr>
              <a:t>Autonummerering</a:t>
            </a:r>
            <a:r>
              <a:rPr lang="da-DK" dirty="0" smtClean="0"/>
              <a:t>” – så tildeler programmet automatisk et unikt nummer til hver ny post. Og uden fejl </a:t>
            </a:r>
            <a:r>
              <a:rPr lang="da-DK" dirty="0" smtClean="0"/>
              <a:t>… så er der styr på det !</a:t>
            </a:r>
            <a:br>
              <a:rPr lang="da-DK" dirty="0" smtClean="0"/>
            </a:br>
            <a:endParaRPr lang="da-DK" dirty="0" smtClean="0"/>
          </a:p>
          <a:p>
            <a:pPr lvl="1"/>
            <a:r>
              <a:rPr lang="da-DK" dirty="0" smtClean="0"/>
              <a:t>Hvis 2 poster ligner hinanden til forveksling, så vil i hvert fald dette nummer kunne adskille dem fra hinanden. Vores cpr-nummer eller bilens nummerplade er også egnet som primærnøgle i en tabel.</a:t>
            </a:r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 rot="20091968">
            <a:off x="9744637" y="1465364"/>
            <a:ext cx="932329" cy="17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727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438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Microsoft Access</vt:lpstr>
      <vt:lpstr>Databaser generelt</vt:lpstr>
      <vt:lpstr>Kendte databaser</vt:lpstr>
      <vt:lpstr>Databasen’s opbygning</vt:lpstr>
      <vt:lpstr>Tabellen</vt:lpstr>
      <vt:lpstr>Formular</vt:lpstr>
      <vt:lpstr>Redskaber</vt:lpstr>
      <vt:lpstr>Rapport</vt:lpstr>
      <vt:lpstr>Primære nøgle</vt:lpstr>
      <vt:lpstr>Databaser på Internet</vt:lpstr>
      <vt:lpstr>Big business !</vt:lpstr>
      <vt:lpstr>Prøv selv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</dc:title>
  <dc:creator>Søren Nielsen</dc:creator>
  <cp:lastModifiedBy>Søren Nielsen</cp:lastModifiedBy>
  <cp:revision>55</cp:revision>
  <dcterms:created xsi:type="dcterms:W3CDTF">2016-11-19T18:00:33Z</dcterms:created>
  <dcterms:modified xsi:type="dcterms:W3CDTF">2016-11-20T15:59:19Z</dcterms:modified>
</cp:coreProperties>
</file>