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2" r:id="rId10"/>
    <p:sldId id="263" r:id="rId11"/>
    <p:sldId id="264" r:id="rId12"/>
    <p:sldId id="267" r:id="rId13"/>
    <p:sldId id="268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326" y="-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&#248;ren\Documents\Noah\Knord\IT-materialer\E-handel%20m.v\regneark_ehandel_200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a-DK"/>
              <a:t>Antal kortbetalinger på nettet</a:t>
            </a:r>
          </a:p>
        </c:rich>
      </c:tx>
      <c:layout>
        <c:manualLayout>
          <c:xMode val="edge"/>
          <c:yMode val="edge"/>
          <c:x val="0.29928373239059403"/>
          <c:y val="5.653706499122843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648765906358344"/>
          <c:y val="0.2332159500882531"/>
          <c:w val="0.82975055609906356"/>
          <c:h val="0.607774900229992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'Ark1'!$A$3</c:f>
              <c:strCache>
                <c:ptCount val="1"/>
                <c:pt idx="0">
                  <c:v>Kortbetalinger på nettet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CC00" mc:Ignorable="a14" a14:legacySpreadsheetColorIndex="51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5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9340822165035696E-3"/>
                  <c:y val="-3.465258707963777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a-D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6782190775914341E-3"/>
                  <c:y val="-2.249711004783564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a-D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4943008787765252E-3"/>
                  <c:y val="-4.242650056017168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a-D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4564987809756164E-3"/>
                  <c:y val="-2.164927483948540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a-D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'Ark1'!$B$2:$I$2</c:f>
              <c:numCache>
                <c:formatCode>General</c:formatCode>
                <c:ptCount val="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2012</c:v>
                </c:pt>
              </c:numCache>
            </c:numRef>
          </c:cat>
          <c:val>
            <c:numRef>
              <c:f>'Ark1'!$B$3:$I$3</c:f>
              <c:numCache>
                <c:formatCode>General</c:formatCode>
                <c:ptCount val="8"/>
                <c:pt idx="0">
                  <c:v>0.1</c:v>
                </c:pt>
                <c:pt idx="1">
                  <c:v>0.5</c:v>
                </c:pt>
                <c:pt idx="2">
                  <c:v>1.4</c:v>
                </c:pt>
                <c:pt idx="3">
                  <c:v>3.6</c:v>
                </c:pt>
                <c:pt idx="4">
                  <c:v>8.1</c:v>
                </c:pt>
                <c:pt idx="5">
                  <c:v>13.5</c:v>
                </c:pt>
                <c:pt idx="6">
                  <c:v>18.899999999999999</c:v>
                </c:pt>
                <c:pt idx="7">
                  <c:v>89.4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875712"/>
        <c:axId val="227878064"/>
      </c:barChart>
      <c:catAx>
        <c:axId val="227875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a-DK"/>
          </a:p>
        </c:txPr>
        <c:crossAx val="2278780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787806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a-DK"/>
                  <a:t>Antal betalinger (mio.)</a:t>
                </a:r>
              </a:p>
            </c:rich>
          </c:tx>
          <c:layout>
            <c:manualLayout>
              <c:xMode val="edge"/>
              <c:yMode val="edge"/>
              <c:x val="2.8673844340885962E-2"/>
              <c:y val="0.2791522173717922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a-DK"/>
          </a:p>
        </c:txPr>
        <c:crossAx val="227875712"/>
        <c:crosses val="autoZero"/>
        <c:crossBetween val="between"/>
      </c:valAx>
      <c:spPr>
        <a:solidFill>
          <a:schemeClr val="bg1">
            <a:lumMod val="85000"/>
          </a:schemeClr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a-DK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31C0-9CBA-4F48-912E-641A1B7CA077}" type="datetimeFigureOut">
              <a:rPr lang="da-DK" smtClean="0"/>
              <a:t>26-10-2016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FA2F-0C5F-40CD-B766-75BE5F6853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0170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31C0-9CBA-4F48-912E-641A1B7CA077}" type="datetimeFigureOut">
              <a:rPr lang="da-DK" smtClean="0"/>
              <a:t>26-10-2016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FA2F-0C5F-40CD-B766-75BE5F6853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4622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31C0-9CBA-4F48-912E-641A1B7CA077}" type="datetimeFigureOut">
              <a:rPr lang="da-DK" smtClean="0"/>
              <a:t>26-10-2016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FA2F-0C5F-40CD-B766-75BE5F6853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5074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a-DK" smtClean="0"/>
              <a:t>Klik for at redigere i master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31C0-9CBA-4F48-912E-641A1B7CA077}" type="datetimeFigureOut">
              <a:rPr lang="da-DK" smtClean="0"/>
              <a:t>26-10-2016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FA2F-0C5F-40CD-B766-75BE5F6853A4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0726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31C0-9CBA-4F48-912E-641A1B7CA077}" type="datetimeFigureOut">
              <a:rPr lang="da-DK" smtClean="0"/>
              <a:t>26-10-2016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FA2F-0C5F-40CD-B766-75BE5F6853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9029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31C0-9CBA-4F48-912E-641A1B7CA077}" type="datetimeFigureOut">
              <a:rPr lang="da-DK" smtClean="0"/>
              <a:t>26-10-2016</a:t>
            </a:fld>
            <a:endParaRPr lang="da-D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FA2F-0C5F-40CD-B766-75BE5F6853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3931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31C0-9CBA-4F48-912E-641A1B7CA077}" type="datetimeFigureOut">
              <a:rPr lang="da-DK" smtClean="0"/>
              <a:t>26-10-2016</a:t>
            </a:fld>
            <a:endParaRPr lang="da-D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FA2F-0C5F-40CD-B766-75BE5F6853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017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31C0-9CBA-4F48-912E-641A1B7CA077}" type="datetimeFigureOut">
              <a:rPr lang="da-DK" smtClean="0"/>
              <a:t>26-10-2016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FA2F-0C5F-40CD-B766-75BE5F6853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7648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31C0-9CBA-4F48-912E-641A1B7CA077}" type="datetimeFigureOut">
              <a:rPr lang="da-DK" smtClean="0"/>
              <a:t>26-10-2016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FA2F-0C5F-40CD-B766-75BE5F6853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920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31C0-9CBA-4F48-912E-641A1B7CA077}" type="datetimeFigureOut">
              <a:rPr lang="da-DK" smtClean="0"/>
              <a:t>26-10-2016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FA2F-0C5F-40CD-B766-75BE5F6853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832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31C0-9CBA-4F48-912E-641A1B7CA077}" type="datetimeFigureOut">
              <a:rPr lang="da-DK" smtClean="0"/>
              <a:t>26-10-2016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FA2F-0C5F-40CD-B766-75BE5F6853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4671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31C0-9CBA-4F48-912E-641A1B7CA077}" type="datetimeFigureOut">
              <a:rPr lang="da-DK" smtClean="0"/>
              <a:t>26-10-2016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FA2F-0C5F-40CD-B766-75BE5F6853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746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31C0-9CBA-4F48-912E-641A1B7CA077}" type="datetimeFigureOut">
              <a:rPr lang="da-DK" smtClean="0"/>
              <a:t>26-10-2016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FA2F-0C5F-40CD-B766-75BE5F6853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117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31C0-9CBA-4F48-912E-641A1B7CA077}" type="datetimeFigureOut">
              <a:rPr lang="da-DK" smtClean="0"/>
              <a:t>26-10-2016</a:t>
            </a:fld>
            <a:endParaRPr lang="da-DK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FA2F-0C5F-40CD-B766-75BE5F6853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1810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31C0-9CBA-4F48-912E-641A1B7CA077}" type="datetimeFigureOut">
              <a:rPr lang="da-DK" smtClean="0"/>
              <a:t>26-10-2016</a:t>
            </a:fld>
            <a:endParaRPr lang="da-D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FA2F-0C5F-40CD-B766-75BE5F6853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6725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31C0-9CBA-4F48-912E-641A1B7CA077}" type="datetimeFigureOut">
              <a:rPr lang="da-DK" smtClean="0"/>
              <a:t>26-10-2016</a:t>
            </a:fld>
            <a:endParaRPr lang="da-DK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FA2F-0C5F-40CD-B766-75BE5F6853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7643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31C0-9CBA-4F48-912E-641A1B7CA077}" type="datetimeFigureOut">
              <a:rPr lang="da-DK" smtClean="0"/>
              <a:t>26-10-2016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FA2F-0C5F-40CD-B766-75BE5F6853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131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A8231C0-9CBA-4F48-912E-641A1B7CA077}" type="datetimeFigureOut">
              <a:rPr lang="da-DK" smtClean="0"/>
              <a:t>26-10-2016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0FA2F-0C5F-40CD-B766-75BE5F6853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59279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ah2900.dk/hgweb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3050600"/>
          </a:xfrm>
        </p:spPr>
        <p:txBody>
          <a:bodyPr/>
          <a:lstStyle/>
          <a:p>
            <a:r>
              <a:rPr lang="da-DK" dirty="0" smtClean="0"/>
              <a:t>E-handel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 rot="207332">
            <a:off x="1154955" y="4777380"/>
            <a:ext cx="8825658" cy="861420"/>
          </a:xfrm>
        </p:spPr>
        <p:txBody>
          <a:bodyPr/>
          <a:lstStyle/>
          <a:p>
            <a:r>
              <a:rPr lang="da-DK" dirty="0" smtClean="0"/>
              <a:t>Er det vejen til rigdom</a:t>
            </a:r>
          </a:p>
          <a:p>
            <a:r>
              <a:rPr lang="da-DK" dirty="0" smtClean="0"/>
              <a:t>…. eller vores undergang ?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7241">
            <a:off x="8037396" y="2685416"/>
            <a:ext cx="2702321" cy="3076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4543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køber danskerne online ?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134" y="1386949"/>
            <a:ext cx="6987645" cy="4988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2801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Mænd og kvinder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198" y="1517541"/>
            <a:ext cx="7806267" cy="4765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1980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Mænd og kvinder (2015)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Der er forskel på, hvad mænd og kvinder køber på </a:t>
            </a:r>
            <a:r>
              <a:rPr lang="da-DK" dirty="0" smtClean="0"/>
              <a:t>nettet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Mandlige </a:t>
            </a:r>
            <a:r>
              <a:rPr lang="da-DK" dirty="0"/>
              <a:t>e-handlende fylder </a:t>
            </a:r>
            <a:r>
              <a:rPr lang="da-DK" dirty="0" smtClean="0"/>
              <a:t>specielt deres </a:t>
            </a:r>
            <a:r>
              <a:rPr lang="da-DK" dirty="0"/>
              <a:t>indkøbskurve med spil og tekniske varer, som fx computerhardware og </a:t>
            </a:r>
            <a:r>
              <a:rPr lang="da-DK" dirty="0" smtClean="0"/>
              <a:t>elektronik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/>
              <a:t>D</a:t>
            </a:r>
            <a:r>
              <a:rPr lang="da-DK" dirty="0" smtClean="0"/>
              <a:t>e </a:t>
            </a:r>
            <a:r>
              <a:rPr lang="da-DK" dirty="0"/>
              <a:t>kvindelige e-handlende klikker </a:t>
            </a:r>
            <a:r>
              <a:rPr lang="da-DK" dirty="0" smtClean="0"/>
              <a:t>sig især </a:t>
            </a:r>
            <a:r>
              <a:rPr lang="da-DK" dirty="0"/>
              <a:t>til køb af tøj, bøger og billetter til fx teater, koncert eller </a:t>
            </a:r>
            <a:r>
              <a:rPr lang="da-DK" dirty="0" smtClean="0"/>
              <a:t>biograf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Omkring køb af rejser, overnatninger </a:t>
            </a:r>
            <a:r>
              <a:rPr lang="da-DK" dirty="0" err="1" smtClean="0"/>
              <a:t>o.lign</a:t>
            </a:r>
            <a:r>
              <a:rPr lang="da-DK" dirty="0" smtClean="0"/>
              <a:t>. </a:t>
            </a:r>
            <a:r>
              <a:rPr lang="da-DK" dirty="0"/>
              <a:t>f</a:t>
            </a:r>
            <a:r>
              <a:rPr lang="da-DK" dirty="0" smtClean="0"/>
              <a:t>ordeler det sig nogenlunde ligeligt 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65132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Mere …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Du kan læse mere om tingene på: </a:t>
            </a:r>
            <a:br>
              <a:rPr lang="da-DK" dirty="0" smtClean="0"/>
            </a:br>
            <a:r>
              <a:rPr lang="da-DK" dirty="0" smtClean="0">
                <a:hlinkClick r:id="rId2"/>
              </a:rPr>
              <a:t>www.noah2900.dk/hgweb</a:t>
            </a:r>
            <a:r>
              <a:rPr lang="da-DK" dirty="0" smtClean="0"/>
              <a:t> &gt; Teori &gt; E-handel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Eller samme sted under emnet om ”IT-udviklingen”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Samt andre steder:</a:t>
            </a:r>
          </a:p>
          <a:p>
            <a:pPr lvl="1"/>
            <a:r>
              <a:rPr lang="da-DK" dirty="0" smtClean="0"/>
              <a:t>Danmarks Statistik</a:t>
            </a:r>
          </a:p>
          <a:p>
            <a:pPr lvl="1"/>
            <a:r>
              <a:rPr lang="da-DK" dirty="0" smtClean="0"/>
              <a:t>FDIH (Foreningen Dansk Internet Handel)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82997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Udviklingen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Meget spæd start i Danmark sidst i 90’erne. Folk var skeptiske, usikre og kunne ikke rigtig se ideen med det</a:t>
            </a:r>
          </a:p>
          <a:p>
            <a:r>
              <a:rPr lang="da-DK" dirty="0" smtClean="0"/>
              <a:t>Det hele startede jo i USA – med Amazon.com som en af de første rigtig store spillere. Amazon har udviklet sig siden (og nu tjener de faktisk penge)</a:t>
            </a:r>
          </a:p>
          <a:p>
            <a:r>
              <a:rPr lang="da-DK" dirty="0" smtClean="0"/>
              <a:t>I dag er udviklingen indenfor e-handel ikke til at overse</a:t>
            </a:r>
          </a:p>
          <a:p>
            <a:r>
              <a:rPr lang="da-DK" dirty="0" smtClean="0"/>
              <a:t>Tallene buldrer frem år for år</a:t>
            </a:r>
          </a:p>
          <a:p>
            <a:r>
              <a:rPr lang="da-DK" dirty="0" smtClean="0"/>
              <a:t>Og en af de kedelige konsekvenser er jo … butikker lukker</a:t>
            </a:r>
          </a:p>
          <a:p>
            <a:r>
              <a:rPr lang="da-DK" dirty="0" smtClean="0"/>
              <a:t>En fotoforretning ligner jo i dag en mellemting mellem en ”Tiger” og et museum. Hvad skal de dog gøre, når folk ikke får fremkaldt billeder mere – og alt udstyret køber vi på nettet … Svært !!</a:t>
            </a:r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4824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Survival</a:t>
            </a:r>
            <a:r>
              <a:rPr lang="da-DK" dirty="0" smtClean="0"/>
              <a:t> of the fittest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Erfaringen siger, at dem som er til stede BÅDE på nettet og i den fysiske verden klarer sig godt</a:t>
            </a:r>
          </a:p>
          <a:p>
            <a:r>
              <a:rPr lang="da-DK" dirty="0" smtClean="0"/>
              <a:t>Er du ikke til stede på nettet … så er det svært</a:t>
            </a:r>
          </a:p>
          <a:p>
            <a:r>
              <a:rPr lang="da-DK" dirty="0" smtClean="0"/>
              <a:t>Det gælder næsten indenfor alle brancher – men kun næsten. Der kan sagtens være små specialbutikker og niche-shops med unika-ting, som klarer sig fint. Men omsætningen bliver næppe </a:t>
            </a:r>
            <a:r>
              <a:rPr lang="da-DK" dirty="0" err="1" smtClean="0"/>
              <a:t>mega</a:t>
            </a:r>
            <a:r>
              <a:rPr lang="da-DK" dirty="0" smtClean="0"/>
              <a:t>-stor …</a:t>
            </a:r>
          </a:p>
          <a:p>
            <a:r>
              <a:rPr lang="da-DK" dirty="0" smtClean="0"/>
              <a:t>Og vækst er den store GUD …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2" y="2334352"/>
            <a:ext cx="3159561" cy="3159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5094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Multi-channel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Betyder at firmaet er tilstede på flere (alle) platforme</a:t>
            </a:r>
          </a:p>
          <a:p>
            <a:pPr lvl="1"/>
            <a:r>
              <a:rPr lang="da-DK" dirty="0" smtClean="0"/>
              <a:t>Computer/</a:t>
            </a:r>
            <a:r>
              <a:rPr lang="da-DK" dirty="0" err="1" smtClean="0"/>
              <a:t>laptop</a:t>
            </a:r>
            <a:endParaRPr lang="da-DK" dirty="0" smtClean="0"/>
          </a:p>
          <a:p>
            <a:pPr lvl="1"/>
            <a:r>
              <a:rPr lang="da-DK" dirty="0" smtClean="0"/>
              <a:t>iPad/tablet</a:t>
            </a:r>
          </a:p>
          <a:p>
            <a:pPr lvl="1"/>
            <a:r>
              <a:rPr lang="da-DK" dirty="0" smtClean="0"/>
              <a:t>Smartphone</a:t>
            </a:r>
          </a:p>
          <a:p>
            <a:pPr lvl="1"/>
            <a:r>
              <a:rPr lang="da-DK" dirty="0" smtClean="0"/>
              <a:t>SAMT i den fysiske verden (butik)</a:t>
            </a:r>
          </a:p>
          <a:p>
            <a:endParaRPr lang="da-DK" dirty="0"/>
          </a:p>
          <a:p>
            <a:r>
              <a:rPr lang="da-DK" dirty="0" smtClean="0"/>
              <a:t>Og man er i stand til at promovere sig, reklamere, sælge og servicere kunderne på alle platformene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Tallene siger, at en vældig stor del af omsætningen er på vej over på de ”små” platforme … tablets og smartphones 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71657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Snyd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Flere og flere bliver snydt i forbindelse med køb på nettet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Banken kan i de fleste tilfælde hjælpe, hvis man har betalt med kreditkort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Det kan være ret svært at køre en sag mod et fup-firma i Kina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Vær kritisk og pas på. Hvis det er FOR billigt, så er det </a:t>
            </a:r>
            <a:r>
              <a:rPr lang="da-DK" dirty="0" err="1" smtClean="0"/>
              <a:t>s’qu</a:t>
            </a:r>
            <a:r>
              <a:rPr lang="da-DK" dirty="0" smtClean="0"/>
              <a:t> nok fup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91588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Sikkerhed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Alle danske netbutikker kan søge om optagelse under den danske </a:t>
            </a:r>
            <a:r>
              <a:rPr lang="da-DK" dirty="0" err="1" smtClean="0"/>
              <a:t>mærknings-ordning</a:t>
            </a:r>
            <a:r>
              <a:rPr lang="da-DK" dirty="0" smtClean="0"/>
              <a:t> ”E-mærket”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Det koster en smule og firmaet skal godkendes og bliver regelmæssigt kontrolleret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Så kan man til gengæld smykke sin hjemmeside med e-mærket” som er en blåstempling på, at det er en OK webbutik at bruge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66" y="5196557"/>
            <a:ext cx="2455333" cy="80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51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Udviklingen (antal betalinger)</a:t>
            </a:r>
            <a:endParaRPr lang="da-DK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1988853"/>
              </p:ext>
            </p:extLst>
          </p:nvPr>
        </p:nvGraphicFramePr>
        <p:xfrm>
          <a:off x="2067614" y="1651000"/>
          <a:ext cx="7983220" cy="45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9170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Statistik 2015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131" y="1507066"/>
            <a:ext cx="7919786" cy="478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38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Udviklingen i tal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40829"/>
            <a:ext cx="7704137" cy="4610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1109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70</TotalTime>
  <Words>337</Words>
  <Application>Microsoft Office PowerPoint</Application>
  <PresentationFormat>Widescreen</PresentationFormat>
  <Paragraphs>55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E-handel</vt:lpstr>
      <vt:lpstr>Udviklingen</vt:lpstr>
      <vt:lpstr>Survival of the fittest</vt:lpstr>
      <vt:lpstr>Multi-channel</vt:lpstr>
      <vt:lpstr>Snyd</vt:lpstr>
      <vt:lpstr>Sikkerhed</vt:lpstr>
      <vt:lpstr>Udviklingen (antal betalinger)</vt:lpstr>
      <vt:lpstr>Statistik 2015</vt:lpstr>
      <vt:lpstr>Udviklingen i tal</vt:lpstr>
      <vt:lpstr>Hvad køber danskerne online ?</vt:lpstr>
      <vt:lpstr>Mænd og kvinder</vt:lpstr>
      <vt:lpstr>Mænd og kvinder (2015)</vt:lpstr>
      <vt:lpstr>Mere 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E-handel</dc:title>
  <dc:creator>Søren Nielsen</dc:creator>
  <cp:lastModifiedBy>Søren Nielsen</cp:lastModifiedBy>
  <cp:revision>12</cp:revision>
  <dcterms:created xsi:type="dcterms:W3CDTF">2016-10-26T19:04:15Z</dcterms:created>
  <dcterms:modified xsi:type="dcterms:W3CDTF">2016-10-26T20:14:34Z</dcterms:modified>
</cp:coreProperties>
</file>